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6319599" y="1332071"/>
            <a:ext cx="7477601" cy="4165997"/>
          </a:xfrm>
          <a:prstGeom prst="rect">
            <a:avLst/>
          </a:prstGeom>
          <a:noFill/>
          <a:ln/>
        </p:spPr>
        <p:txBody>
          <a:bodyPr wrap="square" rtlCol="0" anchor="t"/>
          <a:lstStyle/>
          <a:p>
            <a:pPr indent="0" marL="0">
              <a:lnSpc>
                <a:spcPts val="6561"/>
              </a:lnSpc>
              <a:buNone/>
            </a:pPr>
            <a:r>
              <a:rPr lang="en-US" sz="5249" dirty="0">
                <a:solidFill>
                  <a:srgbClr val="1B1B27"/>
                </a:solidFill>
                <a:latin typeface="Raleway" pitchFamily="34" charset="0"/>
                <a:ea typeface="Raleway" pitchFamily="34" charset="-122"/>
                <a:cs typeface="Raleway" pitchFamily="34" charset="-120"/>
              </a:rPr>
              <a:t>Management stratégique des Systèmes d'informations industriels</a:t>
            </a:r>
            <a:endParaRPr lang="en-US" sz="5249" dirty="0"/>
          </a:p>
        </p:txBody>
      </p:sp>
      <p:sp>
        <p:nvSpPr>
          <p:cNvPr id="5" name="Text 3"/>
          <p:cNvSpPr/>
          <p:nvPr/>
        </p:nvSpPr>
        <p:spPr>
          <a:xfrm>
            <a:off x="6319599" y="5831324"/>
            <a:ext cx="7477601" cy="1066205"/>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L'alignement stratégique des systèmes d'informations (SI) avec la stratégie d'entreprise est essentiel pour garantir que les SI soutiennent efficacement les objectifs et les priorités de l'organisation.</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957"/>
          </a:xfrm>
          <a:prstGeom prst="rect">
            <a:avLst/>
          </a:prstGeom>
          <a:solidFill>
            <a:srgbClr val="FFFFFF">
              <a:alpha val="75000"/>
            </a:srgbClr>
          </a:solidFill>
          <a:ln w="11906">
            <a:solidFill>
              <a:srgbClr val="FFFFFF">
                <a:alpha val="64000"/>
              </a:srgbClr>
            </a:solidFill>
            <a:prstDash val="solid"/>
          </a:ln>
        </p:spPr>
      </p:sp>
      <p:sp>
        <p:nvSpPr>
          <p:cNvPr id="4" name="Text 2"/>
          <p:cNvSpPr/>
          <p:nvPr/>
        </p:nvSpPr>
        <p:spPr>
          <a:xfrm>
            <a:off x="2784634" y="1669018"/>
            <a:ext cx="9061013" cy="1192054"/>
          </a:xfrm>
          <a:prstGeom prst="rect">
            <a:avLst/>
          </a:prstGeom>
          <a:noFill/>
          <a:ln/>
        </p:spPr>
        <p:txBody>
          <a:bodyPr wrap="square" rtlCol="0" anchor="t"/>
          <a:lstStyle/>
          <a:p>
            <a:pPr indent="0" marL="0">
              <a:lnSpc>
                <a:spcPts val="4694"/>
              </a:lnSpc>
              <a:buNone/>
            </a:pPr>
            <a:r>
              <a:rPr lang="en-US" sz="3755" dirty="0">
                <a:solidFill>
                  <a:srgbClr val="1B1B27"/>
                </a:solidFill>
                <a:latin typeface="Raleway" pitchFamily="34" charset="0"/>
                <a:ea typeface="Raleway" pitchFamily="34" charset="-122"/>
                <a:cs typeface="Raleway" pitchFamily="34" charset="-120"/>
              </a:rPr>
              <a:t>5.a.3. La méthodologie DREAM pour la gestion de projets SI</a:t>
            </a:r>
            <a:endParaRPr lang="en-US" sz="3755" dirty="0"/>
          </a:p>
        </p:txBody>
      </p:sp>
      <p:sp>
        <p:nvSpPr>
          <p:cNvPr id="5" name="Text 3"/>
          <p:cNvSpPr/>
          <p:nvPr/>
        </p:nvSpPr>
        <p:spPr>
          <a:xfrm>
            <a:off x="2784634" y="3147179"/>
            <a:ext cx="9061013" cy="1220629"/>
          </a:xfrm>
          <a:prstGeom prst="rect">
            <a:avLst/>
          </a:prstGeom>
          <a:noFill/>
          <a:ln/>
        </p:spPr>
        <p:txBody>
          <a:bodyPr wrap="square" rtlCol="0" anchor="t"/>
          <a:lstStyle/>
          <a:p>
            <a:pPr indent="0" marL="0">
              <a:lnSpc>
                <a:spcPts val="2403"/>
              </a:lnSpc>
              <a:buNone/>
            </a:pPr>
            <a:r>
              <a:rPr lang="en-US" sz="1502" dirty="0">
                <a:solidFill>
                  <a:srgbClr val="3C3939"/>
                </a:solidFill>
                <a:latin typeface="Roboto" pitchFamily="34" charset="0"/>
                <a:ea typeface="Roboto" pitchFamily="34" charset="-122"/>
                <a:cs typeface="Roboto" pitchFamily="34" charset="-120"/>
              </a:rPr>
              <a:t>La méthodologie DREAM est une approche éprouvée pour la gestion de projets SI. Elle se concentre sur quatre éléments clés : la définition des objectifs, la planification, l'exécution et la mesure des résultats. Cette méthode aide à assurer la réussite des projets SI en alignant les efforts sur les objectifs de l'entreprise et en s'assurant que les résultats sont mesurables.</a:t>
            </a:r>
            <a:endParaRPr lang="en-US" sz="1502" dirty="0"/>
          </a:p>
        </p:txBody>
      </p:sp>
      <p:sp>
        <p:nvSpPr>
          <p:cNvPr id="6" name="Shape 4"/>
          <p:cNvSpPr/>
          <p:nvPr/>
        </p:nvSpPr>
        <p:spPr>
          <a:xfrm>
            <a:off x="2784634" y="4731425"/>
            <a:ext cx="429101" cy="429101"/>
          </a:xfrm>
          <a:prstGeom prst="roundRect">
            <a:avLst>
              <a:gd name="adj" fmla="val 20005"/>
            </a:avLst>
          </a:prstGeom>
          <a:solidFill>
            <a:srgbClr val="E1E1EA"/>
          </a:solidFill>
          <a:ln w="11906">
            <a:solidFill>
              <a:srgbClr val="C3C3D5"/>
            </a:solidFill>
            <a:prstDash val="solid"/>
          </a:ln>
        </p:spPr>
      </p:sp>
      <p:sp>
        <p:nvSpPr>
          <p:cNvPr id="7" name="Text 5"/>
          <p:cNvSpPr/>
          <p:nvPr/>
        </p:nvSpPr>
        <p:spPr>
          <a:xfrm>
            <a:off x="2938224" y="4767143"/>
            <a:ext cx="121920" cy="357545"/>
          </a:xfrm>
          <a:prstGeom prst="rect">
            <a:avLst/>
          </a:prstGeom>
          <a:noFill/>
          <a:ln/>
        </p:spPr>
        <p:txBody>
          <a:bodyPr wrap="none" rtlCol="0" anchor="t"/>
          <a:lstStyle/>
          <a:p>
            <a:pPr algn="ctr" indent="0" marL="0">
              <a:lnSpc>
                <a:spcPts val="2816"/>
              </a:lnSpc>
              <a:buNone/>
            </a:pPr>
            <a:r>
              <a:rPr lang="en-US" sz="2253" dirty="0">
                <a:solidFill>
                  <a:srgbClr val="3C3939"/>
                </a:solidFill>
                <a:latin typeface="Raleway" pitchFamily="34" charset="0"/>
                <a:ea typeface="Raleway" pitchFamily="34" charset="-122"/>
                <a:cs typeface="Raleway" pitchFamily="34" charset="-120"/>
              </a:rPr>
              <a:t>1</a:t>
            </a:r>
            <a:endParaRPr lang="en-US" sz="2253" dirty="0"/>
          </a:p>
        </p:txBody>
      </p:sp>
      <p:sp>
        <p:nvSpPr>
          <p:cNvPr id="8" name="Text 6"/>
          <p:cNvSpPr/>
          <p:nvPr/>
        </p:nvSpPr>
        <p:spPr>
          <a:xfrm>
            <a:off x="3404473" y="4796909"/>
            <a:ext cx="2468880" cy="298013"/>
          </a:xfrm>
          <a:prstGeom prst="rect">
            <a:avLst/>
          </a:prstGeom>
          <a:noFill/>
          <a:ln/>
        </p:spPr>
        <p:txBody>
          <a:bodyPr wrap="none" rtlCol="0" anchor="t"/>
          <a:lstStyle/>
          <a:p>
            <a:pPr indent="0" marL="0">
              <a:lnSpc>
                <a:spcPts val="2347"/>
              </a:lnSpc>
              <a:buNone/>
            </a:pPr>
            <a:r>
              <a:rPr lang="en-US" sz="1878" dirty="0">
                <a:solidFill>
                  <a:srgbClr val="3C3939"/>
                </a:solidFill>
                <a:latin typeface="Raleway" pitchFamily="34" charset="0"/>
                <a:ea typeface="Raleway" pitchFamily="34" charset="-122"/>
                <a:cs typeface="Raleway" pitchFamily="34" charset="-120"/>
              </a:rPr>
              <a:t>Définition des objectifs</a:t>
            </a:r>
            <a:endParaRPr lang="en-US" sz="1878" dirty="0"/>
          </a:p>
        </p:txBody>
      </p:sp>
      <p:sp>
        <p:nvSpPr>
          <p:cNvPr id="9" name="Text 7"/>
          <p:cNvSpPr/>
          <p:nvPr/>
        </p:nvSpPr>
        <p:spPr>
          <a:xfrm>
            <a:off x="3404473" y="5285661"/>
            <a:ext cx="3815358" cy="915472"/>
          </a:xfrm>
          <a:prstGeom prst="rect">
            <a:avLst/>
          </a:prstGeom>
          <a:noFill/>
          <a:ln/>
        </p:spPr>
        <p:txBody>
          <a:bodyPr wrap="square" rtlCol="0" anchor="t"/>
          <a:lstStyle/>
          <a:p>
            <a:pPr indent="0" marL="0">
              <a:lnSpc>
                <a:spcPts val="2403"/>
              </a:lnSpc>
              <a:buNone/>
            </a:pPr>
            <a:r>
              <a:rPr lang="en-US" sz="1502" dirty="0">
                <a:solidFill>
                  <a:srgbClr val="3C3939"/>
                </a:solidFill>
                <a:latin typeface="Roboto" pitchFamily="34" charset="0"/>
                <a:ea typeface="Roboto" pitchFamily="34" charset="-122"/>
                <a:cs typeface="Roboto" pitchFamily="34" charset="-120"/>
              </a:rPr>
              <a:t>Comprendre les besoins de l'entreprise et les objectifs du projet pour aligner les efforts sur les résultats souhaités.</a:t>
            </a:r>
            <a:endParaRPr lang="en-US" sz="1502" dirty="0"/>
          </a:p>
        </p:txBody>
      </p:sp>
      <p:sp>
        <p:nvSpPr>
          <p:cNvPr id="10" name="Shape 8"/>
          <p:cNvSpPr/>
          <p:nvPr/>
        </p:nvSpPr>
        <p:spPr>
          <a:xfrm>
            <a:off x="7410569" y="4731425"/>
            <a:ext cx="429101" cy="429101"/>
          </a:xfrm>
          <a:prstGeom prst="roundRect">
            <a:avLst>
              <a:gd name="adj" fmla="val 20005"/>
            </a:avLst>
          </a:prstGeom>
          <a:solidFill>
            <a:srgbClr val="E1E1EA"/>
          </a:solidFill>
          <a:ln w="11906">
            <a:solidFill>
              <a:srgbClr val="C3C3D5"/>
            </a:solidFill>
            <a:prstDash val="solid"/>
          </a:ln>
        </p:spPr>
      </p:sp>
      <p:sp>
        <p:nvSpPr>
          <p:cNvPr id="11" name="Text 9"/>
          <p:cNvSpPr/>
          <p:nvPr/>
        </p:nvSpPr>
        <p:spPr>
          <a:xfrm>
            <a:off x="7548920" y="4767143"/>
            <a:ext cx="152400" cy="357545"/>
          </a:xfrm>
          <a:prstGeom prst="rect">
            <a:avLst/>
          </a:prstGeom>
          <a:noFill/>
          <a:ln/>
        </p:spPr>
        <p:txBody>
          <a:bodyPr wrap="none" rtlCol="0" anchor="t"/>
          <a:lstStyle/>
          <a:p>
            <a:pPr algn="ctr" indent="0" marL="0">
              <a:lnSpc>
                <a:spcPts val="2816"/>
              </a:lnSpc>
              <a:buNone/>
            </a:pPr>
            <a:r>
              <a:rPr lang="en-US" sz="2253" dirty="0">
                <a:solidFill>
                  <a:srgbClr val="3C3939"/>
                </a:solidFill>
                <a:latin typeface="Raleway" pitchFamily="34" charset="0"/>
                <a:ea typeface="Raleway" pitchFamily="34" charset="-122"/>
                <a:cs typeface="Raleway" pitchFamily="34" charset="-120"/>
              </a:rPr>
              <a:t>2</a:t>
            </a:r>
            <a:endParaRPr lang="en-US" sz="2253" dirty="0"/>
          </a:p>
        </p:txBody>
      </p:sp>
      <p:sp>
        <p:nvSpPr>
          <p:cNvPr id="12" name="Text 10"/>
          <p:cNvSpPr/>
          <p:nvPr/>
        </p:nvSpPr>
        <p:spPr>
          <a:xfrm>
            <a:off x="8030408" y="4796909"/>
            <a:ext cx="1907500" cy="298013"/>
          </a:xfrm>
          <a:prstGeom prst="rect">
            <a:avLst/>
          </a:prstGeom>
          <a:noFill/>
          <a:ln/>
        </p:spPr>
        <p:txBody>
          <a:bodyPr wrap="none" rtlCol="0" anchor="t"/>
          <a:lstStyle/>
          <a:p>
            <a:pPr indent="0" marL="0">
              <a:lnSpc>
                <a:spcPts val="2347"/>
              </a:lnSpc>
              <a:buNone/>
            </a:pPr>
            <a:r>
              <a:rPr lang="en-US" sz="1878" dirty="0">
                <a:solidFill>
                  <a:srgbClr val="3C3939"/>
                </a:solidFill>
                <a:latin typeface="Raleway" pitchFamily="34" charset="0"/>
                <a:ea typeface="Raleway" pitchFamily="34" charset="-122"/>
                <a:cs typeface="Raleway" pitchFamily="34" charset="-120"/>
              </a:rPr>
              <a:t>Planification</a:t>
            </a:r>
            <a:endParaRPr lang="en-US" sz="1878" dirty="0"/>
          </a:p>
        </p:txBody>
      </p:sp>
      <p:sp>
        <p:nvSpPr>
          <p:cNvPr id="13" name="Text 11"/>
          <p:cNvSpPr/>
          <p:nvPr/>
        </p:nvSpPr>
        <p:spPr>
          <a:xfrm>
            <a:off x="8030408" y="5285661"/>
            <a:ext cx="3815358" cy="915472"/>
          </a:xfrm>
          <a:prstGeom prst="rect">
            <a:avLst/>
          </a:prstGeom>
          <a:noFill/>
          <a:ln/>
        </p:spPr>
        <p:txBody>
          <a:bodyPr wrap="square" rtlCol="0" anchor="t"/>
          <a:lstStyle/>
          <a:p>
            <a:pPr indent="0" marL="0">
              <a:lnSpc>
                <a:spcPts val="2403"/>
              </a:lnSpc>
              <a:buNone/>
            </a:pPr>
            <a:r>
              <a:rPr lang="en-US" sz="1502" dirty="0">
                <a:solidFill>
                  <a:srgbClr val="3C3939"/>
                </a:solidFill>
                <a:latin typeface="Roboto" pitchFamily="34" charset="0"/>
                <a:ea typeface="Roboto" pitchFamily="34" charset="-122"/>
                <a:cs typeface="Roboto" pitchFamily="34" charset="-120"/>
              </a:rPr>
              <a:t>Identifier les ressources nécessaires, élaborer un calendrier et un budget pour le projet.</a:t>
            </a:r>
            <a:endParaRPr lang="en-US" sz="1502" dirty="0"/>
          </a:p>
        </p:txBody>
      </p:sp>
      <p:sp>
        <p:nvSpPr>
          <p:cNvPr id="14" name="Shape 12"/>
          <p:cNvSpPr/>
          <p:nvPr/>
        </p:nvSpPr>
        <p:spPr>
          <a:xfrm>
            <a:off x="2784634" y="6540937"/>
            <a:ext cx="429101" cy="429101"/>
          </a:xfrm>
          <a:prstGeom prst="roundRect">
            <a:avLst>
              <a:gd name="adj" fmla="val 20005"/>
            </a:avLst>
          </a:prstGeom>
          <a:solidFill>
            <a:srgbClr val="E1E1EA"/>
          </a:solidFill>
          <a:ln w="11906">
            <a:solidFill>
              <a:srgbClr val="C3C3D5"/>
            </a:solidFill>
            <a:prstDash val="solid"/>
          </a:ln>
        </p:spPr>
      </p:sp>
      <p:sp>
        <p:nvSpPr>
          <p:cNvPr id="15" name="Text 13"/>
          <p:cNvSpPr/>
          <p:nvPr/>
        </p:nvSpPr>
        <p:spPr>
          <a:xfrm>
            <a:off x="2922984" y="6576655"/>
            <a:ext cx="152400" cy="357545"/>
          </a:xfrm>
          <a:prstGeom prst="rect">
            <a:avLst/>
          </a:prstGeom>
          <a:noFill/>
          <a:ln/>
        </p:spPr>
        <p:txBody>
          <a:bodyPr wrap="none" rtlCol="0" anchor="t"/>
          <a:lstStyle/>
          <a:p>
            <a:pPr algn="ctr" indent="0" marL="0">
              <a:lnSpc>
                <a:spcPts val="2816"/>
              </a:lnSpc>
              <a:buNone/>
            </a:pPr>
            <a:r>
              <a:rPr lang="en-US" sz="2253" dirty="0">
                <a:solidFill>
                  <a:srgbClr val="3C3939"/>
                </a:solidFill>
                <a:latin typeface="Raleway" pitchFamily="34" charset="0"/>
                <a:ea typeface="Raleway" pitchFamily="34" charset="-122"/>
                <a:cs typeface="Raleway" pitchFamily="34" charset="-120"/>
              </a:rPr>
              <a:t>3</a:t>
            </a:r>
            <a:endParaRPr lang="en-US" sz="2253" dirty="0"/>
          </a:p>
        </p:txBody>
      </p:sp>
      <p:sp>
        <p:nvSpPr>
          <p:cNvPr id="16" name="Text 14"/>
          <p:cNvSpPr/>
          <p:nvPr/>
        </p:nvSpPr>
        <p:spPr>
          <a:xfrm>
            <a:off x="3404473" y="6606421"/>
            <a:ext cx="1907500" cy="298013"/>
          </a:xfrm>
          <a:prstGeom prst="rect">
            <a:avLst/>
          </a:prstGeom>
          <a:noFill/>
          <a:ln/>
        </p:spPr>
        <p:txBody>
          <a:bodyPr wrap="none" rtlCol="0" anchor="t"/>
          <a:lstStyle/>
          <a:p>
            <a:pPr indent="0" marL="0">
              <a:lnSpc>
                <a:spcPts val="2347"/>
              </a:lnSpc>
              <a:buNone/>
            </a:pPr>
            <a:r>
              <a:rPr lang="en-US" sz="1878" dirty="0">
                <a:solidFill>
                  <a:srgbClr val="3C3939"/>
                </a:solidFill>
                <a:latin typeface="Raleway" pitchFamily="34" charset="0"/>
                <a:ea typeface="Raleway" pitchFamily="34" charset="-122"/>
                <a:cs typeface="Raleway" pitchFamily="34" charset="-120"/>
              </a:rPr>
              <a:t>Exécution</a:t>
            </a:r>
            <a:endParaRPr lang="en-US" sz="1878" dirty="0"/>
          </a:p>
        </p:txBody>
      </p:sp>
      <p:sp>
        <p:nvSpPr>
          <p:cNvPr id="17" name="Text 15"/>
          <p:cNvSpPr/>
          <p:nvPr/>
        </p:nvSpPr>
        <p:spPr>
          <a:xfrm>
            <a:off x="3404473" y="7095173"/>
            <a:ext cx="3815358" cy="610314"/>
          </a:xfrm>
          <a:prstGeom prst="rect">
            <a:avLst/>
          </a:prstGeom>
          <a:noFill/>
          <a:ln/>
        </p:spPr>
        <p:txBody>
          <a:bodyPr wrap="square" rtlCol="0" anchor="t"/>
          <a:lstStyle/>
          <a:p>
            <a:pPr indent="0" marL="0">
              <a:lnSpc>
                <a:spcPts val="2403"/>
              </a:lnSpc>
              <a:buNone/>
            </a:pPr>
            <a:r>
              <a:rPr lang="en-US" sz="1502" dirty="0">
                <a:solidFill>
                  <a:srgbClr val="3C3939"/>
                </a:solidFill>
                <a:latin typeface="Roboto" pitchFamily="34" charset="0"/>
                <a:ea typeface="Roboto" pitchFamily="34" charset="-122"/>
                <a:cs typeface="Roboto" pitchFamily="34" charset="-120"/>
              </a:rPr>
              <a:t>Mettre en œuvre le projet en suivant le plan établi.</a:t>
            </a:r>
            <a:endParaRPr lang="en-US" sz="1502" dirty="0"/>
          </a:p>
        </p:txBody>
      </p:sp>
      <p:sp>
        <p:nvSpPr>
          <p:cNvPr id="18" name="Shape 16"/>
          <p:cNvSpPr/>
          <p:nvPr/>
        </p:nvSpPr>
        <p:spPr>
          <a:xfrm>
            <a:off x="7410569" y="6540937"/>
            <a:ext cx="429101" cy="429101"/>
          </a:xfrm>
          <a:prstGeom prst="roundRect">
            <a:avLst>
              <a:gd name="adj" fmla="val 20005"/>
            </a:avLst>
          </a:prstGeom>
          <a:solidFill>
            <a:srgbClr val="E1E1EA"/>
          </a:solidFill>
          <a:ln w="11906">
            <a:solidFill>
              <a:srgbClr val="C3C3D5"/>
            </a:solidFill>
            <a:prstDash val="solid"/>
          </a:ln>
        </p:spPr>
      </p:sp>
      <p:sp>
        <p:nvSpPr>
          <p:cNvPr id="19" name="Text 17"/>
          <p:cNvSpPr/>
          <p:nvPr/>
        </p:nvSpPr>
        <p:spPr>
          <a:xfrm>
            <a:off x="7545110" y="6576655"/>
            <a:ext cx="160020" cy="357545"/>
          </a:xfrm>
          <a:prstGeom prst="rect">
            <a:avLst/>
          </a:prstGeom>
          <a:noFill/>
          <a:ln/>
        </p:spPr>
        <p:txBody>
          <a:bodyPr wrap="none" rtlCol="0" anchor="t"/>
          <a:lstStyle/>
          <a:p>
            <a:pPr algn="ctr" indent="0" marL="0">
              <a:lnSpc>
                <a:spcPts val="2816"/>
              </a:lnSpc>
              <a:buNone/>
            </a:pPr>
            <a:r>
              <a:rPr lang="en-US" sz="2253" dirty="0">
                <a:solidFill>
                  <a:srgbClr val="3C3939"/>
                </a:solidFill>
                <a:latin typeface="Raleway" pitchFamily="34" charset="0"/>
                <a:ea typeface="Raleway" pitchFamily="34" charset="-122"/>
                <a:cs typeface="Raleway" pitchFamily="34" charset="-120"/>
              </a:rPr>
              <a:t>4</a:t>
            </a:r>
            <a:endParaRPr lang="en-US" sz="2253" dirty="0"/>
          </a:p>
        </p:txBody>
      </p:sp>
      <p:sp>
        <p:nvSpPr>
          <p:cNvPr id="20" name="Text 18"/>
          <p:cNvSpPr/>
          <p:nvPr/>
        </p:nvSpPr>
        <p:spPr>
          <a:xfrm>
            <a:off x="8030408" y="6606421"/>
            <a:ext cx="2247900" cy="298013"/>
          </a:xfrm>
          <a:prstGeom prst="rect">
            <a:avLst/>
          </a:prstGeom>
          <a:noFill/>
          <a:ln/>
        </p:spPr>
        <p:txBody>
          <a:bodyPr wrap="none" rtlCol="0" anchor="t"/>
          <a:lstStyle/>
          <a:p>
            <a:pPr indent="0" marL="0">
              <a:lnSpc>
                <a:spcPts val="2347"/>
              </a:lnSpc>
              <a:buNone/>
            </a:pPr>
            <a:r>
              <a:rPr lang="en-US" sz="1878" dirty="0">
                <a:solidFill>
                  <a:srgbClr val="3C3939"/>
                </a:solidFill>
                <a:latin typeface="Raleway" pitchFamily="34" charset="0"/>
                <a:ea typeface="Raleway" pitchFamily="34" charset="-122"/>
                <a:cs typeface="Raleway" pitchFamily="34" charset="-120"/>
              </a:rPr>
              <a:t>Mesure des résultats</a:t>
            </a:r>
            <a:endParaRPr lang="en-US" sz="1878" dirty="0"/>
          </a:p>
        </p:txBody>
      </p:sp>
      <p:sp>
        <p:nvSpPr>
          <p:cNvPr id="21" name="Text 19"/>
          <p:cNvSpPr/>
          <p:nvPr/>
        </p:nvSpPr>
        <p:spPr>
          <a:xfrm>
            <a:off x="8030408" y="7095173"/>
            <a:ext cx="3815358" cy="610314"/>
          </a:xfrm>
          <a:prstGeom prst="rect">
            <a:avLst/>
          </a:prstGeom>
          <a:noFill/>
          <a:ln/>
        </p:spPr>
        <p:txBody>
          <a:bodyPr wrap="square" rtlCol="0" anchor="t"/>
          <a:lstStyle/>
          <a:p>
            <a:pPr indent="0" marL="0">
              <a:lnSpc>
                <a:spcPts val="2403"/>
              </a:lnSpc>
              <a:buNone/>
            </a:pPr>
            <a:r>
              <a:rPr lang="en-US" sz="1502" dirty="0">
                <a:solidFill>
                  <a:srgbClr val="3C3939"/>
                </a:solidFill>
                <a:latin typeface="Roboto" pitchFamily="34" charset="0"/>
                <a:ea typeface="Roboto" pitchFamily="34" charset="-122"/>
                <a:cs typeface="Roboto" pitchFamily="34" charset="-120"/>
              </a:rPr>
              <a:t>Évaluer les résultats du projet pour s'assurer qu'ils répondent aux objectifs de l'entreprise.</a:t>
            </a:r>
            <a:endParaRPr lang="en-US" sz="1502" dirty="0"/>
          </a:p>
        </p:txBody>
      </p:sp>
      <p:pic>
        <p:nvPicPr>
          <p:cNvPr id="22" name="Image 0" descr="preencoded.png">    </p:cNvPr>
          <p:cNvPicPr>
            <a:picLocks noChangeAspect="1"/>
          </p:cNvPicPr>
          <p:nvPr/>
        </p:nvPicPr>
        <p:blipFill>
          <a:blip r:embed="rId1"/>
          <a:stretch>
            <a:fillRect/>
          </a:stretch>
        </p:blipFill>
        <p:spPr>
          <a:xfrm>
            <a:off x="0" y="0"/>
            <a:ext cx="14630400" cy="11445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13793510"/>
          </a:xfrm>
          <a:prstGeom prst="rect">
            <a:avLst/>
          </a:prstGeom>
          <a:solidFill>
            <a:srgbClr val="FFFFFF">
              <a:alpha val="75000"/>
            </a:srgbClr>
          </a:solidFill>
          <a:ln w="9644">
            <a:solidFill>
              <a:srgbClr val="FFFFFF">
                <a:alpha val="64000"/>
              </a:srgbClr>
            </a:solidFill>
            <a:prstDash val="solid"/>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Raleway" pitchFamily="34" charset="0"/>
                <a:ea typeface="Raleway" pitchFamily="34" charset="-122"/>
                <a:cs typeface="Raleway" pitchFamily="34" charset="-120"/>
              </a:rPr>
              <a:t>5.a.4. Le modèle McKinsey 7S pour l'analyse organisationnelle</a:t>
            </a:r>
            <a:endParaRPr lang="en-US" sz="3062" dirty="0"/>
          </a:p>
        </p:txBody>
      </p:sp>
      <p:sp>
        <p:nvSpPr>
          <p:cNvPr id="5" name="Text 3"/>
          <p:cNvSpPr/>
          <p:nvPr/>
        </p:nvSpPr>
        <p:spPr>
          <a:xfrm>
            <a:off x="3621167" y="1632942"/>
            <a:ext cx="7388066" cy="994886"/>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 modèle McKinsey 7S est utilisé pour l'analyse organisationnelle et la planification stratégique. Il se concentre sur sept éléments clés : la stratégie, la structure, les systèmes, le personnel, les compétences, la culture et les valeurs. Cette méthode aide à assurer que tous les aspects d'une organisation sont alignés sur les objectifs de l'entreprise.</a:t>
            </a:r>
            <a:endParaRPr lang="en-US" sz="1225" dirty="0"/>
          </a:p>
        </p:txBody>
      </p:sp>
      <p:sp>
        <p:nvSpPr>
          <p:cNvPr id="6" name="Shape 4"/>
          <p:cNvSpPr/>
          <p:nvPr/>
        </p:nvSpPr>
        <p:spPr>
          <a:xfrm>
            <a:off x="3621167" y="2924175"/>
            <a:ext cx="349925" cy="349925"/>
          </a:xfrm>
          <a:prstGeom prst="roundRect">
            <a:avLst>
              <a:gd name="adj" fmla="val 20002"/>
            </a:avLst>
          </a:prstGeom>
          <a:solidFill>
            <a:srgbClr val="E1E1EA"/>
          </a:solidFill>
          <a:ln w="9644">
            <a:solidFill>
              <a:srgbClr val="C3C3D5"/>
            </a:solidFill>
            <a:prstDash val="solid"/>
          </a:ln>
        </p:spPr>
      </p:sp>
      <p:sp>
        <p:nvSpPr>
          <p:cNvPr id="7" name="Text 5"/>
          <p:cNvSpPr/>
          <p:nvPr/>
        </p:nvSpPr>
        <p:spPr>
          <a:xfrm>
            <a:off x="3746540" y="2953226"/>
            <a:ext cx="9906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1</a:t>
            </a:r>
            <a:endParaRPr lang="en-US" sz="1837" dirty="0"/>
          </a:p>
        </p:txBody>
      </p:sp>
      <p:sp>
        <p:nvSpPr>
          <p:cNvPr id="8" name="Text 6"/>
          <p:cNvSpPr/>
          <p:nvPr/>
        </p:nvSpPr>
        <p:spPr>
          <a:xfrm>
            <a:off x="4126587" y="2977634"/>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Stratégie</a:t>
            </a:r>
            <a:endParaRPr lang="en-US" sz="1531" dirty="0"/>
          </a:p>
        </p:txBody>
      </p:sp>
      <p:sp>
        <p:nvSpPr>
          <p:cNvPr id="9" name="Text 7"/>
          <p:cNvSpPr/>
          <p:nvPr/>
        </p:nvSpPr>
        <p:spPr>
          <a:xfrm>
            <a:off x="4126587" y="3376136"/>
            <a:ext cx="1853565" cy="497443"/>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La direction et la vision de l'entreprise.</a:t>
            </a:r>
            <a:endParaRPr lang="en-US" sz="1225" dirty="0"/>
          </a:p>
        </p:txBody>
      </p:sp>
      <p:sp>
        <p:nvSpPr>
          <p:cNvPr id="10" name="Shape 8"/>
          <p:cNvSpPr/>
          <p:nvPr/>
        </p:nvSpPr>
        <p:spPr>
          <a:xfrm>
            <a:off x="6135648" y="2924175"/>
            <a:ext cx="349925" cy="349925"/>
          </a:xfrm>
          <a:prstGeom prst="roundRect">
            <a:avLst>
              <a:gd name="adj" fmla="val 20002"/>
            </a:avLst>
          </a:prstGeom>
          <a:solidFill>
            <a:srgbClr val="E1E1EA"/>
          </a:solidFill>
          <a:ln w="9644">
            <a:solidFill>
              <a:srgbClr val="C3C3D5"/>
            </a:solidFill>
            <a:prstDash val="solid"/>
          </a:ln>
        </p:spPr>
      </p:sp>
      <p:sp>
        <p:nvSpPr>
          <p:cNvPr id="11" name="Text 9"/>
          <p:cNvSpPr/>
          <p:nvPr/>
        </p:nvSpPr>
        <p:spPr>
          <a:xfrm>
            <a:off x="6249591" y="2953226"/>
            <a:ext cx="12192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2</a:t>
            </a:r>
            <a:endParaRPr lang="en-US" sz="1837" dirty="0"/>
          </a:p>
        </p:txBody>
      </p:sp>
      <p:sp>
        <p:nvSpPr>
          <p:cNvPr id="12" name="Text 10"/>
          <p:cNvSpPr/>
          <p:nvPr/>
        </p:nvSpPr>
        <p:spPr>
          <a:xfrm>
            <a:off x="6641068" y="2977634"/>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Structure</a:t>
            </a:r>
            <a:endParaRPr lang="en-US" sz="1531" dirty="0"/>
          </a:p>
        </p:txBody>
      </p:sp>
      <p:sp>
        <p:nvSpPr>
          <p:cNvPr id="13" name="Text 11"/>
          <p:cNvSpPr/>
          <p:nvPr/>
        </p:nvSpPr>
        <p:spPr>
          <a:xfrm>
            <a:off x="6641068" y="3376136"/>
            <a:ext cx="1853565" cy="746165"/>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L'organisation de l'entreprise et la manière dont elle est gérée.</a:t>
            </a:r>
            <a:endParaRPr lang="en-US" sz="1225" dirty="0"/>
          </a:p>
        </p:txBody>
      </p:sp>
      <p:sp>
        <p:nvSpPr>
          <p:cNvPr id="14" name="Shape 12"/>
          <p:cNvSpPr/>
          <p:nvPr/>
        </p:nvSpPr>
        <p:spPr>
          <a:xfrm>
            <a:off x="8650129" y="2924175"/>
            <a:ext cx="349925" cy="349925"/>
          </a:xfrm>
          <a:prstGeom prst="roundRect">
            <a:avLst>
              <a:gd name="adj" fmla="val 20002"/>
            </a:avLst>
          </a:prstGeom>
          <a:solidFill>
            <a:srgbClr val="E1E1EA"/>
          </a:solidFill>
          <a:ln w="9644">
            <a:solidFill>
              <a:srgbClr val="C3C3D5"/>
            </a:solidFill>
            <a:prstDash val="solid"/>
          </a:ln>
        </p:spPr>
      </p:sp>
      <p:sp>
        <p:nvSpPr>
          <p:cNvPr id="15" name="Text 13"/>
          <p:cNvSpPr/>
          <p:nvPr/>
        </p:nvSpPr>
        <p:spPr>
          <a:xfrm>
            <a:off x="8760262" y="2953226"/>
            <a:ext cx="12954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3</a:t>
            </a:r>
            <a:endParaRPr lang="en-US" sz="1837" dirty="0"/>
          </a:p>
        </p:txBody>
      </p:sp>
      <p:sp>
        <p:nvSpPr>
          <p:cNvPr id="16" name="Text 14"/>
          <p:cNvSpPr/>
          <p:nvPr/>
        </p:nvSpPr>
        <p:spPr>
          <a:xfrm>
            <a:off x="9155549" y="2977634"/>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Systèmes</a:t>
            </a:r>
            <a:endParaRPr lang="en-US" sz="1531" dirty="0"/>
          </a:p>
        </p:txBody>
      </p:sp>
      <p:sp>
        <p:nvSpPr>
          <p:cNvPr id="17" name="Text 15"/>
          <p:cNvSpPr/>
          <p:nvPr/>
        </p:nvSpPr>
        <p:spPr>
          <a:xfrm>
            <a:off x="9155549" y="3376136"/>
            <a:ext cx="1853565" cy="746165"/>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Les processus et les outils utilisés pour gérer l'entreprise.</a:t>
            </a:r>
            <a:endParaRPr lang="en-US" sz="1225" dirty="0"/>
          </a:p>
        </p:txBody>
      </p:sp>
      <p:sp>
        <p:nvSpPr>
          <p:cNvPr id="18" name="Shape 16"/>
          <p:cNvSpPr/>
          <p:nvPr/>
        </p:nvSpPr>
        <p:spPr>
          <a:xfrm>
            <a:off x="3621167" y="4399240"/>
            <a:ext cx="349925" cy="349925"/>
          </a:xfrm>
          <a:prstGeom prst="roundRect">
            <a:avLst>
              <a:gd name="adj" fmla="val 20002"/>
            </a:avLst>
          </a:prstGeom>
          <a:solidFill>
            <a:srgbClr val="E1E1EA"/>
          </a:solidFill>
          <a:ln w="9644">
            <a:solidFill>
              <a:srgbClr val="C3C3D5"/>
            </a:solidFill>
            <a:prstDash val="solid"/>
          </a:ln>
        </p:spPr>
      </p:sp>
      <p:sp>
        <p:nvSpPr>
          <p:cNvPr id="19" name="Text 17"/>
          <p:cNvSpPr/>
          <p:nvPr/>
        </p:nvSpPr>
        <p:spPr>
          <a:xfrm>
            <a:off x="3731300" y="4428292"/>
            <a:ext cx="12954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4</a:t>
            </a:r>
            <a:endParaRPr lang="en-US" sz="1837" dirty="0"/>
          </a:p>
        </p:txBody>
      </p:sp>
      <p:sp>
        <p:nvSpPr>
          <p:cNvPr id="20" name="Text 18"/>
          <p:cNvSpPr/>
          <p:nvPr/>
        </p:nvSpPr>
        <p:spPr>
          <a:xfrm>
            <a:off x="4126587" y="4452699"/>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Personnel</a:t>
            </a:r>
            <a:endParaRPr lang="en-US" sz="1531" dirty="0"/>
          </a:p>
        </p:txBody>
      </p:sp>
      <p:sp>
        <p:nvSpPr>
          <p:cNvPr id="21" name="Text 19"/>
          <p:cNvSpPr/>
          <p:nvPr/>
        </p:nvSpPr>
        <p:spPr>
          <a:xfrm>
            <a:off x="4126587" y="4851202"/>
            <a:ext cx="1853565" cy="497443"/>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Les compétences et les capacités des employés.</a:t>
            </a:r>
            <a:endParaRPr lang="en-US" sz="1225" dirty="0"/>
          </a:p>
        </p:txBody>
      </p:sp>
      <p:sp>
        <p:nvSpPr>
          <p:cNvPr id="22" name="Shape 20"/>
          <p:cNvSpPr/>
          <p:nvPr/>
        </p:nvSpPr>
        <p:spPr>
          <a:xfrm>
            <a:off x="6135648" y="4399240"/>
            <a:ext cx="349925" cy="349925"/>
          </a:xfrm>
          <a:prstGeom prst="roundRect">
            <a:avLst>
              <a:gd name="adj" fmla="val 20002"/>
            </a:avLst>
          </a:prstGeom>
          <a:solidFill>
            <a:srgbClr val="E1E1EA"/>
          </a:solidFill>
          <a:ln w="9644">
            <a:solidFill>
              <a:srgbClr val="C3C3D5"/>
            </a:solidFill>
            <a:prstDash val="solid"/>
          </a:ln>
        </p:spPr>
      </p:sp>
      <p:sp>
        <p:nvSpPr>
          <p:cNvPr id="23" name="Text 21"/>
          <p:cNvSpPr/>
          <p:nvPr/>
        </p:nvSpPr>
        <p:spPr>
          <a:xfrm>
            <a:off x="6245781" y="4428292"/>
            <a:ext cx="12954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5</a:t>
            </a:r>
            <a:endParaRPr lang="en-US" sz="1837" dirty="0"/>
          </a:p>
        </p:txBody>
      </p:sp>
      <p:sp>
        <p:nvSpPr>
          <p:cNvPr id="24" name="Text 22"/>
          <p:cNvSpPr/>
          <p:nvPr/>
        </p:nvSpPr>
        <p:spPr>
          <a:xfrm>
            <a:off x="6641068" y="4452699"/>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Compétences</a:t>
            </a:r>
            <a:endParaRPr lang="en-US" sz="1531" dirty="0"/>
          </a:p>
        </p:txBody>
      </p:sp>
      <p:sp>
        <p:nvSpPr>
          <p:cNvPr id="25" name="Text 23"/>
          <p:cNvSpPr/>
          <p:nvPr/>
        </p:nvSpPr>
        <p:spPr>
          <a:xfrm>
            <a:off x="6641068" y="4851202"/>
            <a:ext cx="1853565" cy="746165"/>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Les connaissances et les compétences techniques nécessaires pour réussir.</a:t>
            </a:r>
            <a:endParaRPr lang="en-US" sz="1225" dirty="0"/>
          </a:p>
        </p:txBody>
      </p:sp>
      <p:sp>
        <p:nvSpPr>
          <p:cNvPr id="26" name="Shape 24"/>
          <p:cNvSpPr/>
          <p:nvPr/>
        </p:nvSpPr>
        <p:spPr>
          <a:xfrm>
            <a:off x="8650129" y="4399240"/>
            <a:ext cx="349925" cy="349925"/>
          </a:xfrm>
          <a:prstGeom prst="roundRect">
            <a:avLst>
              <a:gd name="adj" fmla="val 20002"/>
            </a:avLst>
          </a:prstGeom>
          <a:solidFill>
            <a:srgbClr val="E1E1EA"/>
          </a:solidFill>
          <a:ln w="9644">
            <a:solidFill>
              <a:srgbClr val="C3C3D5"/>
            </a:solidFill>
            <a:prstDash val="solid"/>
          </a:ln>
        </p:spPr>
      </p:sp>
      <p:sp>
        <p:nvSpPr>
          <p:cNvPr id="27" name="Text 25"/>
          <p:cNvSpPr/>
          <p:nvPr/>
        </p:nvSpPr>
        <p:spPr>
          <a:xfrm>
            <a:off x="8752642" y="4428292"/>
            <a:ext cx="14478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6</a:t>
            </a:r>
            <a:endParaRPr lang="en-US" sz="1837" dirty="0"/>
          </a:p>
        </p:txBody>
      </p:sp>
      <p:sp>
        <p:nvSpPr>
          <p:cNvPr id="28" name="Text 26"/>
          <p:cNvSpPr/>
          <p:nvPr/>
        </p:nvSpPr>
        <p:spPr>
          <a:xfrm>
            <a:off x="9155549" y="4452699"/>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Culture</a:t>
            </a:r>
            <a:endParaRPr lang="en-US" sz="1531" dirty="0"/>
          </a:p>
        </p:txBody>
      </p:sp>
      <p:sp>
        <p:nvSpPr>
          <p:cNvPr id="29" name="Text 27"/>
          <p:cNvSpPr/>
          <p:nvPr/>
        </p:nvSpPr>
        <p:spPr>
          <a:xfrm>
            <a:off x="9155549" y="4851202"/>
            <a:ext cx="1853565" cy="746165"/>
          </a:xfrm>
          <a:prstGeom prst="rect">
            <a:avLst/>
          </a:prstGeom>
          <a:noFill/>
          <a:ln/>
        </p:spPr>
        <p:txBody>
          <a:bodyPr wrap="squar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Les valeurs, les croyances et les comportements qui caractérisent l'entreprise.</a:t>
            </a:r>
            <a:endParaRPr lang="en-US" sz="1225" dirty="0"/>
          </a:p>
        </p:txBody>
      </p:sp>
      <p:sp>
        <p:nvSpPr>
          <p:cNvPr id="30" name="Shape 28"/>
          <p:cNvSpPr/>
          <p:nvPr/>
        </p:nvSpPr>
        <p:spPr>
          <a:xfrm>
            <a:off x="3621167" y="5874306"/>
            <a:ext cx="349925" cy="349925"/>
          </a:xfrm>
          <a:prstGeom prst="roundRect">
            <a:avLst>
              <a:gd name="adj" fmla="val 20002"/>
            </a:avLst>
          </a:prstGeom>
          <a:solidFill>
            <a:srgbClr val="E1E1EA"/>
          </a:solidFill>
          <a:ln w="9644">
            <a:solidFill>
              <a:srgbClr val="C3C3D5"/>
            </a:solidFill>
            <a:prstDash val="solid"/>
          </a:ln>
        </p:spPr>
      </p:sp>
      <p:sp>
        <p:nvSpPr>
          <p:cNvPr id="31" name="Text 29"/>
          <p:cNvSpPr/>
          <p:nvPr/>
        </p:nvSpPr>
        <p:spPr>
          <a:xfrm>
            <a:off x="3731300" y="5903357"/>
            <a:ext cx="129540" cy="291703"/>
          </a:xfrm>
          <a:prstGeom prst="rect">
            <a:avLst/>
          </a:prstGeom>
          <a:noFill/>
          <a:ln/>
        </p:spPr>
        <p:txBody>
          <a:bodyPr wrap="none" rtlCol="0" anchor="t"/>
          <a:lstStyle/>
          <a:p>
            <a:pPr algn="ctr" indent="0" marL="0">
              <a:lnSpc>
                <a:spcPts val="2296"/>
              </a:lnSpc>
              <a:buNone/>
            </a:pPr>
            <a:r>
              <a:rPr lang="en-US" sz="1837" dirty="0">
                <a:solidFill>
                  <a:srgbClr val="3C3939"/>
                </a:solidFill>
                <a:latin typeface="Raleway" pitchFamily="34" charset="0"/>
                <a:ea typeface="Raleway" pitchFamily="34" charset="-122"/>
                <a:cs typeface="Raleway" pitchFamily="34" charset="-120"/>
              </a:rPr>
              <a:t>7</a:t>
            </a:r>
            <a:endParaRPr lang="en-US" sz="1837" dirty="0"/>
          </a:p>
        </p:txBody>
      </p:sp>
      <p:sp>
        <p:nvSpPr>
          <p:cNvPr id="32" name="Text 30"/>
          <p:cNvSpPr/>
          <p:nvPr/>
        </p:nvSpPr>
        <p:spPr>
          <a:xfrm>
            <a:off x="4126587" y="5927765"/>
            <a:ext cx="1555313" cy="243007"/>
          </a:xfrm>
          <a:prstGeom prst="rect">
            <a:avLst/>
          </a:prstGeom>
          <a:noFill/>
          <a:ln/>
        </p:spPr>
        <p:txBody>
          <a:bodyPr wrap="none" rtlCol="0" anchor="t"/>
          <a:lstStyle/>
          <a:p>
            <a:pPr indent="0" marL="0">
              <a:lnSpc>
                <a:spcPts val="1914"/>
              </a:lnSpc>
              <a:buNone/>
            </a:pPr>
            <a:r>
              <a:rPr lang="en-US" sz="1531" dirty="0">
                <a:solidFill>
                  <a:srgbClr val="3C3939"/>
                </a:solidFill>
                <a:latin typeface="Raleway" pitchFamily="34" charset="0"/>
                <a:ea typeface="Raleway" pitchFamily="34" charset="-122"/>
                <a:cs typeface="Raleway" pitchFamily="34" charset="-120"/>
              </a:rPr>
              <a:t>Valeurs</a:t>
            </a:r>
            <a:endParaRPr lang="en-US" sz="1531" dirty="0"/>
          </a:p>
        </p:txBody>
      </p:sp>
      <p:sp>
        <p:nvSpPr>
          <p:cNvPr id="33" name="Text 31"/>
          <p:cNvSpPr/>
          <p:nvPr/>
        </p:nvSpPr>
        <p:spPr>
          <a:xfrm>
            <a:off x="4126587" y="6326267"/>
            <a:ext cx="6882646" cy="248722"/>
          </a:xfrm>
          <a:prstGeom prst="rect">
            <a:avLst/>
          </a:prstGeom>
          <a:noFill/>
          <a:ln/>
        </p:spPr>
        <p:txBody>
          <a:bodyPr wrap="none" rtlCol="0" anchor="t"/>
          <a:lstStyle/>
          <a:p>
            <a:pPr indent="0" marL="0">
              <a:lnSpc>
                <a:spcPts val="1960"/>
              </a:lnSpc>
              <a:buNone/>
            </a:pPr>
            <a:r>
              <a:rPr lang="en-US" sz="1225" dirty="0">
                <a:solidFill>
                  <a:srgbClr val="3C3939"/>
                </a:solidFill>
                <a:latin typeface="Roboto" pitchFamily="34" charset="0"/>
                <a:ea typeface="Roboto" pitchFamily="34" charset="-122"/>
                <a:cs typeface="Roboto" pitchFamily="34" charset="-120"/>
              </a:rPr>
              <a:t>Les principes et les normes qui guident l'entreprise.</a:t>
            </a:r>
            <a:endParaRPr lang="en-US" sz="1225" dirty="0"/>
          </a:p>
        </p:txBody>
      </p:sp>
      <p:sp>
        <p:nvSpPr>
          <p:cNvPr id="34" name="Text 32"/>
          <p:cNvSpPr/>
          <p:nvPr/>
        </p:nvSpPr>
        <p:spPr>
          <a:xfrm>
            <a:off x="3621167" y="6749891"/>
            <a:ext cx="7388066" cy="248722"/>
          </a:xfrm>
          <a:prstGeom prst="rect">
            <a:avLst/>
          </a:prstGeom>
          <a:noFill/>
          <a:ln/>
        </p:spPr>
        <p:txBody>
          <a:bodyPr wrap="none" rtlCol="0" anchor="t"/>
          <a:lstStyle/>
          <a:p>
            <a:pPr indent="0" marL="0">
              <a:lnSpc>
                <a:spcPts val="1960"/>
              </a:lnSpc>
              <a:buNone/>
            </a:pPr>
            <a:endParaRPr lang="en-US" sz="1225" dirty="0"/>
          </a:p>
        </p:txBody>
      </p:sp>
      <p:pic>
        <p:nvPicPr>
          <p:cNvPr id="35" name="Image 0" descr="preencoded.png">    </p:cNvPr>
          <p:cNvPicPr>
            <a:picLocks noChangeAspect="1"/>
          </p:cNvPicPr>
          <p:nvPr/>
        </p:nvPicPr>
        <p:blipFill>
          <a:blip r:embed="rId1"/>
          <a:stretch>
            <a:fillRect/>
          </a:stretch>
        </p:blipFill>
        <p:spPr>
          <a:xfrm>
            <a:off x="3621167" y="7173516"/>
            <a:ext cx="7388066" cy="61923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2059781"/>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5.b. Étude de cas : Utilisation du modèle McKinsey 7S sur une entreprise connue</a:t>
            </a:r>
            <a:endParaRPr lang="en-US" sz="4374" dirty="0"/>
          </a:p>
        </p:txBody>
      </p:sp>
      <p:sp>
        <p:nvSpPr>
          <p:cNvPr id="5" name="Text 3"/>
          <p:cNvSpPr/>
          <p:nvPr/>
        </p:nvSpPr>
        <p:spPr>
          <a:xfrm>
            <a:off x="2037993" y="3892868"/>
            <a:ext cx="10554414" cy="710803"/>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En groupe, vous allez sélectionner une entreprise dans laquelle vous travaillez où avez une bonne connaissance sur son organisation. </a:t>
            </a:r>
            <a:endParaRPr lang="en-US" sz="1750" dirty="0"/>
          </a:p>
        </p:txBody>
      </p:sp>
      <p:sp>
        <p:nvSpPr>
          <p:cNvPr id="6" name="Text 4"/>
          <p:cNvSpPr/>
          <p:nvPr/>
        </p:nvSpPr>
        <p:spPr>
          <a:xfrm>
            <a:off x="2037993" y="4853583"/>
            <a:ext cx="10554414" cy="710803"/>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Développez à l'aide du modèle McKinsey 7S une présentation de 15 minutes sur chacun des points abordés dans le modèle. </a:t>
            </a:r>
            <a:endParaRPr lang="en-US" sz="1750" dirty="0"/>
          </a:p>
        </p:txBody>
      </p:sp>
      <p:sp>
        <p:nvSpPr>
          <p:cNvPr id="7" name="Text 5"/>
          <p:cNvSpPr/>
          <p:nvPr/>
        </p:nvSpPr>
        <p:spPr>
          <a:xfrm>
            <a:off x="2037993" y="5814298"/>
            <a:ext cx="10554414" cy="355402"/>
          </a:xfrm>
          <a:prstGeom prst="rect">
            <a:avLst/>
          </a:prstGeom>
          <a:noFill/>
          <a:ln/>
        </p:spPr>
        <p:txBody>
          <a:bodyPr wrap="none" rtlCol="0" anchor="t"/>
          <a:lstStyle/>
          <a:p>
            <a:pPr indent="0" marL="0">
              <a:lnSpc>
                <a:spcPts val="2799"/>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2062877"/>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6. Développement d'une feuille de route pour la mise en œuvre des SII</a:t>
            </a:r>
            <a:endParaRPr lang="en-US" sz="4374" dirty="0"/>
          </a:p>
        </p:txBody>
      </p:sp>
      <p:sp>
        <p:nvSpPr>
          <p:cNvPr id="5" name="Text 3"/>
          <p:cNvSpPr/>
          <p:nvPr/>
        </p:nvSpPr>
        <p:spPr>
          <a:xfrm>
            <a:off x="2393394" y="378487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Identifier les besoins de l'entreprise et les exigences des utilisateurs finaux</a:t>
            </a:r>
            <a:endParaRPr lang="en-US" sz="1750" dirty="0"/>
          </a:p>
        </p:txBody>
      </p:sp>
      <p:sp>
        <p:nvSpPr>
          <p:cNvPr id="6" name="Text 4"/>
          <p:cNvSpPr/>
          <p:nvPr/>
        </p:nvSpPr>
        <p:spPr>
          <a:xfrm>
            <a:off x="2393394" y="4229100"/>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Définir les objectifs, les priorités et les échéances pour la mise en place des systèmes</a:t>
            </a:r>
            <a:endParaRPr lang="en-US" sz="1750" dirty="0"/>
          </a:p>
        </p:txBody>
      </p:sp>
      <p:sp>
        <p:nvSpPr>
          <p:cNvPr id="7" name="Text 5"/>
          <p:cNvSpPr/>
          <p:nvPr/>
        </p:nvSpPr>
        <p:spPr>
          <a:xfrm>
            <a:off x="2393394" y="4673322"/>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Planifier la mise en place des systèmes en utilisant des méthodologies de planification stratégique des SII telles que SWOT, DREAM ou McKinsey 7S</a:t>
            </a:r>
            <a:endParaRPr lang="en-US" sz="1750" dirty="0"/>
          </a:p>
        </p:txBody>
      </p:sp>
      <p:sp>
        <p:nvSpPr>
          <p:cNvPr id="8" name="Text 6"/>
          <p:cNvSpPr/>
          <p:nvPr/>
        </p:nvSpPr>
        <p:spPr>
          <a:xfrm>
            <a:off x="2393394" y="5472946"/>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Suivre de près la mise en place des systèmes et s'assurer que les objectifs sont atteints</a:t>
            </a:r>
            <a:endParaRPr lang="en-US" sz="1750" dirty="0"/>
          </a:p>
        </p:txBody>
      </p:sp>
      <p:sp>
        <p:nvSpPr>
          <p:cNvPr id="9" name="Text 7"/>
          <p:cNvSpPr/>
          <p:nvPr/>
        </p:nvSpPr>
        <p:spPr>
          <a:xfrm>
            <a:off x="2037993" y="6078260"/>
            <a:ext cx="10554414" cy="1421606"/>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 mise en place de systèmes d'information est un processus complexe qui nécessite une planification minutieuse. En identifiant les besoins de l'entreprise et les exigences des utilisateurs finaux, en définissant les objectifs, les priorités et les échéances, et en suivant de près la mise en place des systèmes, vous pouvez développer une feuille de route efficace pour la mise en œuvre des SII.</a:t>
            </a:r>
            <a:endParaRPr lang="en-US" sz="1750" dirty="0"/>
          </a:p>
        </p:txBody>
      </p:sp>
      <p:pic>
        <p:nvPicPr>
          <p:cNvPr id="10"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2854166"/>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7. Définition d'un portefeuille de projets SI</a:t>
            </a:r>
            <a:endParaRPr lang="en-US" sz="4374" dirty="0"/>
          </a:p>
        </p:txBody>
      </p:sp>
      <p:sp>
        <p:nvSpPr>
          <p:cNvPr id="5" name="Text 3"/>
          <p:cNvSpPr/>
          <p:nvPr/>
        </p:nvSpPr>
        <p:spPr>
          <a:xfrm>
            <a:off x="2037993" y="4576167"/>
            <a:ext cx="10554414" cy="2132409"/>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Un portefeuille de projets SI est un ensemble de projets informatiques gérés ensemble en fonction de leur contribution à la stratégie d'entreprise, leur valeur ajoutée, leur faisabilité et leur rentabilité. Un portefeuille bien géré permet d'optimiser les investissements en informatique et d'assurer l'allocation des ressources pour répondre aux objectifs de l'entreprise. Il est également important de suivre et de surveiller les projets du portefeuille pour s'assurer qu'ils sont alignés sur la stratégie de l'entreprise et pour ajuster le portefeuille en conséquence.</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6319599" y="2187535"/>
            <a:ext cx="7477601"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7.a. Gestion du portefeuille de projets SI</a:t>
            </a:r>
            <a:endParaRPr lang="en-US" sz="4374" dirty="0"/>
          </a:p>
        </p:txBody>
      </p:sp>
      <p:sp>
        <p:nvSpPr>
          <p:cNvPr id="5" name="Text 3"/>
          <p:cNvSpPr/>
          <p:nvPr/>
        </p:nvSpPr>
        <p:spPr>
          <a:xfrm>
            <a:off x="6319599" y="3909536"/>
            <a:ext cx="7477601" cy="2132409"/>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Pour atteindre un alignement stratégique des SI, il est essentiel de sélectionner et de prioriser les projets SI en fonction de leur contribution à la stratégie d'entreprise, leur valeur ajoutée, leur faisabilité et leur rentabilité. Une gestion rigoureuse du portefeuille de projets SI permettra d'optimiser les investissements et d'assurer l'allocation des ressources pour répondre aux objectifs de l'entreprise.</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833199" y="1129546"/>
            <a:ext cx="7477601" cy="2083118"/>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8. Synergies entre la stratégie d'entreprise et les SI</a:t>
            </a:r>
            <a:endParaRPr lang="en-US" sz="4374" dirty="0"/>
          </a:p>
        </p:txBody>
      </p:sp>
      <p:sp>
        <p:nvSpPr>
          <p:cNvPr id="5" name="Text 3"/>
          <p:cNvSpPr/>
          <p:nvPr/>
        </p:nvSpPr>
        <p:spPr>
          <a:xfrm>
            <a:off x="833199" y="3545919"/>
            <a:ext cx="7477601" cy="3554016"/>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En alignant les SI avec la stratégie d'entreprise, les organisations peuvent améliorer leurs performances, leur compétitivité et leur agilité sur le marché. Cela signifie que les SI doivent être développés et mis en œuvre de manière à soutenir les objectifs à long terme de l'entreprise. Les SI peuvent également aider les organisations à mieux comprendre leur marché, leurs clients et leurs concurrents, ce qui peut aider à prendre de meilleures décisions commerciales. En outre, l'utilisation optimale des ressources et la coordination efficace des initiatives liées aux SI créent une synergie entre la stratégie d'entreprise et les SI, ce qui contribue à atteindre les objectifs de l'entreprise de manière plus rapide et plus efficace.</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1430">
            <a:solidFill>
              <a:srgbClr val="FFFFFF">
                <a:alpha val="64000"/>
              </a:srgbClr>
            </a:solidFill>
            <a:prstDash val="solid"/>
          </a:ln>
        </p:spPr>
      </p:sp>
      <p:sp>
        <p:nvSpPr>
          <p:cNvPr id="4" name="Text 2"/>
          <p:cNvSpPr/>
          <p:nvPr/>
        </p:nvSpPr>
        <p:spPr>
          <a:xfrm>
            <a:off x="689491" y="1093232"/>
            <a:ext cx="7765018" cy="1149191"/>
          </a:xfrm>
          <a:prstGeom prst="rect">
            <a:avLst/>
          </a:prstGeom>
          <a:noFill/>
          <a:ln/>
        </p:spPr>
        <p:txBody>
          <a:bodyPr wrap="square" rtlCol="0" anchor="t"/>
          <a:lstStyle/>
          <a:p>
            <a:pPr indent="0" marL="0">
              <a:lnSpc>
                <a:spcPts val="4525"/>
              </a:lnSpc>
              <a:buNone/>
            </a:pPr>
            <a:r>
              <a:rPr lang="en-US" sz="3620" dirty="0">
                <a:solidFill>
                  <a:srgbClr val="1B1B27"/>
                </a:solidFill>
                <a:latin typeface="Raleway" pitchFamily="34" charset="0"/>
                <a:ea typeface="Raleway" pitchFamily="34" charset="-122"/>
                <a:cs typeface="Raleway" pitchFamily="34" charset="-120"/>
              </a:rPr>
              <a:t>9. Avantages de l'alignement stratégique des SI</a:t>
            </a:r>
            <a:endParaRPr lang="en-US" sz="3620" dirty="0"/>
          </a:p>
        </p:txBody>
      </p:sp>
      <p:sp>
        <p:nvSpPr>
          <p:cNvPr id="5" name="Text 3"/>
          <p:cNvSpPr/>
          <p:nvPr/>
        </p:nvSpPr>
        <p:spPr>
          <a:xfrm>
            <a:off x="689491" y="2518172"/>
            <a:ext cx="7765018" cy="2646759"/>
          </a:xfrm>
          <a:prstGeom prst="rect">
            <a:avLst/>
          </a:prstGeom>
          <a:noFill/>
          <a:ln/>
        </p:spPr>
        <p:txBody>
          <a:bodyPr wrap="square" rtlCol="0" anchor="t"/>
          <a:lstStyle/>
          <a:p>
            <a:pPr indent="0" marL="0">
              <a:lnSpc>
                <a:spcPts val="2317"/>
              </a:lnSpc>
              <a:buNone/>
            </a:pPr>
            <a:r>
              <a:rPr lang="en-US" sz="1448" dirty="0">
                <a:solidFill>
                  <a:srgbClr val="3C3939"/>
                </a:solidFill>
                <a:latin typeface="Roboto" pitchFamily="34" charset="0"/>
                <a:ea typeface="Roboto" pitchFamily="34" charset="-122"/>
                <a:cs typeface="Roboto" pitchFamily="34" charset="-120"/>
              </a:rPr>
              <a:t>L'alignement stratégique efficace des SI peut offrir de nombreux avantages aux entreprises. Tout d'abord, il peut améliorer l'efficacité opérationnelle en automatisant les tâches répétitives et en rationalisant les processus. Ensuite, il peut optimiser les processus en utilisant des technologies telles que l'analyse de données et l'Internet des objets pour améliorer la qualité et la rapidité des décisions. De plus, l'alignement stratégique des SI peut favoriser l'innovation technologique, car les SI sont développés dans le but de répondre aux besoins spécifiques de l'entreprise. Enfin, l'alignement stratégique des SI peut améliorer la satisfaction de la clientèle en offrant des produits et services de meilleure qualité, ainsi que des canaux de communication plus efficaces.</a:t>
            </a:r>
            <a:endParaRPr lang="en-US" sz="1448" dirty="0"/>
          </a:p>
        </p:txBody>
      </p:sp>
      <p:sp>
        <p:nvSpPr>
          <p:cNvPr id="6" name="Text 4"/>
          <p:cNvSpPr/>
          <p:nvPr/>
        </p:nvSpPr>
        <p:spPr>
          <a:xfrm>
            <a:off x="689491" y="5371743"/>
            <a:ext cx="7765018" cy="1764506"/>
          </a:xfrm>
          <a:prstGeom prst="rect">
            <a:avLst/>
          </a:prstGeom>
          <a:noFill/>
          <a:ln/>
        </p:spPr>
        <p:txBody>
          <a:bodyPr wrap="square" rtlCol="0" anchor="t"/>
          <a:lstStyle/>
          <a:p>
            <a:pPr indent="0" marL="0">
              <a:lnSpc>
                <a:spcPts val="2317"/>
              </a:lnSpc>
              <a:buNone/>
            </a:pPr>
            <a:r>
              <a:rPr lang="en-US" sz="1448" dirty="0">
                <a:solidFill>
                  <a:srgbClr val="3C3939"/>
                </a:solidFill>
                <a:latin typeface="Roboto" pitchFamily="34" charset="0"/>
                <a:ea typeface="Roboto" pitchFamily="34" charset="-122"/>
                <a:cs typeface="Roboto" pitchFamily="34" charset="-120"/>
              </a:rPr>
              <a:t>En outre, l'alignement stratégique des SI peut réduire les coûts en éliminant les processus inefficaces et en évitant les investissements inutiles. Cela peut également aider les entreprises à être plus compétitives sur le marché en leur permettant de se différencier de leurs concurrents grâce à des processus plus efficaces et des produits de meilleure qualité. Enfin, l'alignement stratégique des SI peut aider les entreprises à s'adapter plus rapidement aux changements du marché et à saisir les opportunités de croissance.</a:t>
            </a:r>
            <a:endParaRPr lang="en-US" sz="1448" dirty="0"/>
          </a:p>
        </p:txBody>
      </p:sp>
      <p:pic>
        <p:nvPicPr>
          <p:cNvPr id="7"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833199" y="1299091"/>
            <a:ext cx="7477601"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10. Changements imprévisibles</a:t>
            </a:r>
            <a:endParaRPr lang="en-US" sz="4374" dirty="0"/>
          </a:p>
        </p:txBody>
      </p:sp>
      <p:sp>
        <p:nvSpPr>
          <p:cNvPr id="5" name="Text 3"/>
          <p:cNvSpPr/>
          <p:nvPr/>
        </p:nvSpPr>
        <p:spPr>
          <a:xfrm>
            <a:off x="833199" y="3021092"/>
            <a:ext cx="7477601" cy="3909417"/>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Les changements imprévus, tels que les avancées technologiques, les évolutions de la concurrence ou les événements économiques, peuvent affecter la stratégie d'entreprise et les SI qui y sont alignés. Les entreprises doivent donc être prêtes à s'adapter aux changements du marché et à ajuster leur stratégie SI en conséquence. Pour y parvenir, elles peuvent mettre en place une veille technologique pour anticiper les évolutions du marché, investir dans des technologies polyvalentes et flexibles, et favoriser l'innovation et la créativité au sein de leur organisation. En outre, elles peuvent adopter une approche agile pour le développement de leurs SI, qui leur permet de s'adapter rapidement aux changements du marché et de répondre aux besoins de leurs clients.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0716">
            <a:solidFill>
              <a:srgbClr val="FFFFFF">
                <a:alpha val="64000"/>
              </a:srgbClr>
            </a:solidFill>
            <a:prstDash val="solid"/>
          </a:ln>
        </p:spPr>
      </p:sp>
      <p:sp>
        <p:nvSpPr>
          <p:cNvPr id="4" name="Text 2"/>
          <p:cNvSpPr/>
          <p:nvPr/>
        </p:nvSpPr>
        <p:spPr>
          <a:xfrm>
            <a:off x="6131004" y="1289447"/>
            <a:ext cx="7854791" cy="1074182"/>
          </a:xfrm>
          <a:prstGeom prst="rect">
            <a:avLst/>
          </a:prstGeom>
          <a:noFill/>
          <a:ln/>
        </p:spPr>
        <p:txBody>
          <a:bodyPr wrap="square" rtlCol="0" anchor="t"/>
          <a:lstStyle/>
          <a:p>
            <a:pPr indent="0" marL="0">
              <a:lnSpc>
                <a:spcPts val="4230"/>
              </a:lnSpc>
              <a:buNone/>
            </a:pPr>
            <a:r>
              <a:rPr lang="en-US" sz="3384" dirty="0">
                <a:solidFill>
                  <a:srgbClr val="1B1B27"/>
                </a:solidFill>
                <a:latin typeface="Raleway" pitchFamily="34" charset="0"/>
                <a:ea typeface="Raleway" pitchFamily="34" charset="-122"/>
                <a:cs typeface="Raleway" pitchFamily="34" charset="-120"/>
              </a:rPr>
              <a:t>11. Meilleures pratiques pour l'alignement stratégique des SI</a:t>
            </a:r>
            <a:endParaRPr lang="en-US" sz="3384" dirty="0"/>
          </a:p>
        </p:txBody>
      </p:sp>
      <p:sp>
        <p:nvSpPr>
          <p:cNvPr id="5" name="Text 3"/>
          <p:cNvSpPr/>
          <p:nvPr/>
        </p:nvSpPr>
        <p:spPr>
          <a:xfrm>
            <a:off x="6131004" y="2621399"/>
            <a:ext cx="7854791" cy="550069"/>
          </a:xfrm>
          <a:prstGeom prst="rect">
            <a:avLst/>
          </a:prstGeom>
          <a:noFill/>
          <a:ln/>
        </p:spPr>
        <p:txBody>
          <a:bodyPr wrap="square" rtlCol="0" anchor="t"/>
          <a:lstStyle/>
          <a:p>
            <a:pPr indent="0" marL="0">
              <a:lnSpc>
                <a:spcPts val="2166"/>
              </a:lnSpc>
              <a:buNone/>
            </a:pPr>
            <a:r>
              <a:rPr lang="en-US" sz="1354" dirty="0">
                <a:solidFill>
                  <a:srgbClr val="3C3939"/>
                </a:solidFill>
                <a:latin typeface="Roboto" pitchFamily="34" charset="0"/>
                <a:ea typeface="Roboto" pitchFamily="34" charset="-122"/>
                <a:cs typeface="Roboto" pitchFamily="34" charset="-120"/>
              </a:rPr>
              <a:t>Pour optimiser l'alignement stratégique des SI, les entreprises peuvent mettre en place des meilleures pratiques suivantes:</a:t>
            </a:r>
            <a:endParaRPr lang="en-US" sz="1354" dirty="0"/>
          </a:p>
        </p:txBody>
      </p:sp>
      <p:sp>
        <p:nvSpPr>
          <p:cNvPr id="6" name="Text 4"/>
          <p:cNvSpPr/>
          <p:nvPr/>
        </p:nvSpPr>
        <p:spPr>
          <a:xfrm>
            <a:off x="6405920" y="3364825"/>
            <a:ext cx="7579876" cy="825103"/>
          </a:xfrm>
          <a:prstGeom prst="rect">
            <a:avLst/>
          </a:prstGeom>
          <a:noFill/>
          <a:ln/>
        </p:spPr>
        <p:txBody>
          <a:bodyPr wrap="square" rtlCol="0" anchor="t"/>
          <a:lstStyle/>
          <a:p>
            <a:pPr algn="l" marL="342900" indent="-342900">
              <a:lnSpc>
                <a:spcPts val="2166"/>
              </a:lnSpc>
              <a:buSzPct val="100000"/>
              <a:buChar char="•"/>
            </a:pPr>
            <a:r>
              <a:rPr lang="en-US" sz="1354" b="1" dirty="0">
                <a:solidFill>
                  <a:srgbClr val="3C3939"/>
                </a:solidFill>
                <a:latin typeface="Roboto" pitchFamily="34" charset="0"/>
                <a:ea typeface="Roboto" pitchFamily="34" charset="-122"/>
                <a:cs typeface="Roboto" pitchFamily="34" charset="-120"/>
              </a:rPr>
              <a:t>Engagement des parties prenantes:</a:t>
            </a:r>
            <a:pPr algn="l" indent="0" marL="0">
              <a:lnSpc>
                <a:spcPts val="2166"/>
              </a:lnSpc>
              <a:buNone/>
            </a:pPr>
            <a:r>
              <a:rPr lang="en-US" sz="1354" dirty="0">
                <a:solidFill>
                  <a:srgbClr val="3C3939"/>
                </a:solidFill>
                <a:latin typeface="Roboto" pitchFamily="34" charset="0"/>
                <a:ea typeface="Roboto" pitchFamily="34" charset="-122"/>
                <a:cs typeface="Roboto" pitchFamily="34" charset="-120"/>
              </a:rPr>
              <a:t> Impliquer les parties prenantes dans le processus d'alignement stratégique des SI pour assurer une compréhension partagée des objectifs et des priorités de l'entreprise.</a:t>
            </a:r>
            <a:endParaRPr lang="en-US" sz="1354" dirty="0"/>
          </a:p>
        </p:txBody>
      </p:sp>
      <p:sp>
        <p:nvSpPr>
          <p:cNvPr id="7" name="Text 5"/>
          <p:cNvSpPr/>
          <p:nvPr/>
        </p:nvSpPr>
        <p:spPr>
          <a:xfrm>
            <a:off x="6405920" y="4258628"/>
            <a:ext cx="7579876" cy="550069"/>
          </a:xfrm>
          <a:prstGeom prst="rect">
            <a:avLst/>
          </a:prstGeom>
          <a:noFill/>
          <a:ln/>
        </p:spPr>
        <p:txBody>
          <a:bodyPr wrap="square" rtlCol="0" anchor="t"/>
          <a:lstStyle/>
          <a:p>
            <a:pPr algn="l" marL="342900" indent="-342900">
              <a:lnSpc>
                <a:spcPts val="2166"/>
              </a:lnSpc>
              <a:buSzPct val="100000"/>
              <a:buChar char="•"/>
            </a:pPr>
            <a:r>
              <a:rPr lang="en-US" sz="1354" b="1" dirty="0">
                <a:solidFill>
                  <a:srgbClr val="3C3939"/>
                </a:solidFill>
                <a:latin typeface="Roboto" pitchFamily="34" charset="0"/>
                <a:ea typeface="Roboto" pitchFamily="34" charset="-122"/>
                <a:cs typeface="Roboto" pitchFamily="34" charset="-120"/>
              </a:rPr>
              <a:t>Analyse des coûts et des avantages:</a:t>
            </a:r>
            <a:pPr algn="l" indent="0" marL="0">
              <a:lnSpc>
                <a:spcPts val="2166"/>
              </a:lnSpc>
              <a:buNone/>
            </a:pPr>
            <a:r>
              <a:rPr lang="en-US" sz="1354" dirty="0">
                <a:solidFill>
                  <a:srgbClr val="3C3939"/>
                </a:solidFill>
                <a:latin typeface="Roboto" pitchFamily="34" charset="0"/>
                <a:ea typeface="Roboto" pitchFamily="34" charset="-122"/>
                <a:cs typeface="Roboto" pitchFamily="34" charset="-120"/>
              </a:rPr>
              <a:t> Évaluer les coûts et les avantages des projets SI afin de sélectionner les projets les plus pertinents et d'optimiser l'allocation des ressources.</a:t>
            </a:r>
            <a:endParaRPr lang="en-US" sz="1354" dirty="0"/>
          </a:p>
        </p:txBody>
      </p:sp>
      <p:sp>
        <p:nvSpPr>
          <p:cNvPr id="8" name="Text 6"/>
          <p:cNvSpPr/>
          <p:nvPr/>
        </p:nvSpPr>
        <p:spPr>
          <a:xfrm>
            <a:off x="6405920" y="4877395"/>
            <a:ext cx="7579876" cy="550069"/>
          </a:xfrm>
          <a:prstGeom prst="rect">
            <a:avLst/>
          </a:prstGeom>
          <a:noFill/>
          <a:ln/>
        </p:spPr>
        <p:txBody>
          <a:bodyPr wrap="square" rtlCol="0" anchor="t"/>
          <a:lstStyle/>
          <a:p>
            <a:pPr algn="l" marL="342900" indent="-342900">
              <a:lnSpc>
                <a:spcPts val="2166"/>
              </a:lnSpc>
              <a:buSzPct val="100000"/>
              <a:buChar char="•"/>
            </a:pPr>
            <a:r>
              <a:rPr lang="en-US" sz="1354" b="1" dirty="0">
                <a:solidFill>
                  <a:srgbClr val="3C3939"/>
                </a:solidFill>
                <a:latin typeface="Roboto" pitchFamily="34" charset="0"/>
                <a:ea typeface="Roboto" pitchFamily="34" charset="-122"/>
                <a:cs typeface="Roboto" pitchFamily="34" charset="-120"/>
              </a:rPr>
              <a:t>Gestion rigoureuse du portefeuille de projets SI:</a:t>
            </a:r>
            <a:pPr algn="l" indent="0" marL="0">
              <a:lnSpc>
                <a:spcPts val="2166"/>
              </a:lnSpc>
              <a:buNone/>
            </a:pPr>
            <a:r>
              <a:rPr lang="en-US" sz="1354" dirty="0">
                <a:solidFill>
                  <a:srgbClr val="3C3939"/>
                </a:solidFill>
                <a:latin typeface="Roboto" pitchFamily="34" charset="0"/>
                <a:ea typeface="Roboto" pitchFamily="34" charset="-122"/>
                <a:cs typeface="Roboto" pitchFamily="34" charset="-120"/>
              </a:rPr>
              <a:t> Mettre en place un processus de gestion de portefeuille de projets SI pour sélectionner, prioriser et gérer efficacement les projets SI.</a:t>
            </a:r>
            <a:endParaRPr lang="en-US" sz="1354" dirty="0"/>
          </a:p>
        </p:txBody>
      </p:sp>
      <p:sp>
        <p:nvSpPr>
          <p:cNvPr id="9" name="Text 7"/>
          <p:cNvSpPr/>
          <p:nvPr/>
        </p:nvSpPr>
        <p:spPr>
          <a:xfrm>
            <a:off x="6405920" y="5496163"/>
            <a:ext cx="7579876" cy="550069"/>
          </a:xfrm>
          <a:prstGeom prst="rect">
            <a:avLst/>
          </a:prstGeom>
          <a:noFill/>
          <a:ln/>
        </p:spPr>
        <p:txBody>
          <a:bodyPr wrap="square" rtlCol="0" anchor="t"/>
          <a:lstStyle/>
          <a:p>
            <a:pPr algn="l" marL="342900" indent="-342900">
              <a:lnSpc>
                <a:spcPts val="2166"/>
              </a:lnSpc>
              <a:buSzPct val="100000"/>
              <a:buChar char="•"/>
            </a:pPr>
            <a:r>
              <a:rPr lang="en-US" sz="1354" b="1" dirty="0">
                <a:solidFill>
                  <a:srgbClr val="3C3939"/>
                </a:solidFill>
                <a:latin typeface="Roboto" pitchFamily="34" charset="0"/>
                <a:ea typeface="Roboto" pitchFamily="34" charset="-122"/>
                <a:cs typeface="Roboto" pitchFamily="34" charset="-120"/>
              </a:rPr>
              <a:t>Formation et développement des compétences en matière de SI:</a:t>
            </a:r>
            <a:pPr algn="l" indent="0" marL="0">
              <a:lnSpc>
                <a:spcPts val="2166"/>
              </a:lnSpc>
              <a:buNone/>
            </a:pPr>
            <a:r>
              <a:rPr lang="en-US" sz="1354" dirty="0">
                <a:solidFill>
                  <a:srgbClr val="3C3939"/>
                </a:solidFill>
                <a:latin typeface="Roboto" pitchFamily="34" charset="0"/>
                <a:ea typeface="Roboto" pitchFamily="34" charset="-122"/>
                <a:cs typeface="Roboto" pitchFamily="34" charset="-120"/>
              </a:rPr>
              <a:t> Former les employés aux compétences nécessaires pour concevoir, développer et gérer les SI de l'entreprise.</a:t>
            </a:r>
            <a:endParaRPr lang="en-US" sz="1354" dirty="0"/>
          </a:p>
        </p:txBody>
      </p:sp>
      <p:sp>
        <p:nvSpPr>
          <p:cNvPr id="10" name="Text 8"/>
          <p:cNvSpPr/>
          <p:nvPr/>
        </p:nvSpPr>
        <p:spPr>
          <a:xfrm>
            <a:off x="6405920" y="6114931"/>
            <a:ext cx="7579876" cy="825103"/>
          </a:xfrm>
          <a:prstGeom prst="rect">
            <a:avLst/>
          </a:prstGeom>
          <a:noFill/>
          <a:ln/>
        </p:spPr>
        <p:txBody>
          <a:bodyPr wrap="square" rtlCol="0" anchor="t"/>
          <a:lstStyle/>
          <a:p>
            <a:pPr algn="l" marL="342900" indent="-342900">
              <a:lnSpc>
                <a:spcPts val="2166"/>
              </a:lnSpc>
              <a:buSzPct val="100000"/>
              <a:buChar char="•"/>
            </a:pPr>
            <a:r>
              <a:rPr lang="en-US" sz="1354" b="1" dirty="0">
                <a:solidFill>
                  <a:srgbClr val="3C3939"/>
                </a:solidFill>
                <a:latin typeface="Roboto" pitchFamily="34" charset="0"/>
                <a:ea typeface="Roboto" pitchFamily="34" charset="-122"/>
                <a:cs typeface="Roboto" pitchFamily="34" charset="-120"/>
              </a:rPr>
              <a:t>Outils et cadres d'alignement stratégique des SI:</a:t>
            </a:r>
            <a:pPr algn="l" indent="0" marL="0">
              <a:lnSpc>
                <a:spcPts val="2166"/>
              </a:lnSpc>
              <a:buNone/>
            </a:pPr>
            <a:r>
              <a:rPr lang="en-US" sz="1354" dirty="0">
                <a:solidFill>
                  <a:srgbClr val="3C3939"/>
                </a:solidFill>
                <a:latin typeface="Roboto" pitchFamily="34" charset="0"/>
                <a:ea typeface="Roboto" pitchFamily="34" charset="-122"/>
                <a:cs typeface="Roboto" pitchFamily="34" charset="-120"/>
              </a:rPr>
              <a:t> Utiliser des outils et des cadres d'alignement stratégique des SI pour évaluer l'alignement des SI avec la stratégie de l'entreprise et élaborer des plans d'action pour l'optimiser.</a:t>
            </a:r>
            <a:endParaRPr lang="en-US" sz="1354" dirty="0"/>
          </a:p>
        </p:txBody>
      </p:sp>
      <p:pic>
        <p:nvPicPr>
          <p:cNvPr id="11"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542937"/>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1. Intégrer les SI dans la stratégie industrielle</a:t>
            </a:r>
            <a:endParaRPr lang="en-US" sz="4374" dirty="0"/>
          </a:p>
        </p:txBody>
      </p:sp>
      <p:sp>
        <p:nvSpPr>
          <p:cNvPr id="7" name="Text 4"/>
          <p:cNvSpPr/>
          <p:nvPr/>
        </p:nvSpPr>
        <p:spPr>
          <a:xfrm>
            <a:off x="2037993" y="4264938"/>
            <a:ext cx="10554414" cy="1421606"/>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Les systèmes d'information (SI) sont de plus en plus importants dans la stratégie industrielle. Ils permettent de collecter des données et des informations en temps réel pour aider les entreprises à prendre des décisions plus éclairées. En intégrant les SI dans la stratégie industrielle, les entreprises peuvent améliorer leur efficacité opérationnelle, leur productivité et leur rentabilité.</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3378994"/>
            <a:ext cx="4443889" cy="694373"/>
          </a:xfrm>
          <a:prstGeom prst="rect">
            <a:avLst/>
          </a:prstGeom>
          <a:noFill/>
          <a:ln/>
        </p:spPr>
        <p:txBody>
          <a:bodyPr wrap="non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12. Conclusion</a:t>
            </a:r>
            <a:endParaRPr lang="en-US" sz="4374" dirty="0"/>
          </a:p>
        </p:txBody>
      </p:sp>
      <p:sp>
        <p:nvSpPr>
          <p:cNvPr id="5" name="Text 3"/>
          <p:cNvSpPr/>
          <p:nvPr/>
        </p:nvSpPr>
        <p:spPr>
          <a:xfrm>
            <a:off x="2037993" y="4406622"/>
            <a:ext cx="10554414" cy="1777008"/>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L'alignement stratégique des SI avec la stratégie d'entreprise est un facteur clé de succès pour les entreprises aujourd'hui. Il permet d'optimiser l'utilisation des ressources, de coordonner efficacement les initiatives relatives aux SI et de créer une synergie entre la stratégie d'entreprise et les SI. Les entreprises qui réussissent à aligner leurs SI sur leur stratégie d'entreprise peuvent améliorer leurs performances, leur compétitivité et leur agilité sur le marché.</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833199" y="2365296"/>
            <a:ext cx="7477601"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2. Compréhension de la stratégie d'entreprise</a:t>
            </a:r>
            <a:endParaRPr lang="en-US" sz="4374" dirty="0"/>
          </a:p>
        </p:txBody>
      </p:sp>
      <p:sp>
        <p:nvSpPr>
          <p:cNvPr id="5" name="Text 3"/>
          <p:cNvSpPr/>
          <p:nvPr/>
        </p:nvSpPr>
        <p:spPr>
          <a:xfrm>
            <a:off x="833199" y="4087297"/>
            <a:ext cx="7477601" cy="1777008"/>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Pour aligner les SI sur la stratégie d'entreprise, il est essentiel de comprendre les objectifs stratégiques de l'organisation et ses enjeux. Les décideurs stratégiques et les responsables des SI doivent travailler ensemble pour identifier les opportunités offertes par les SI pour améliorer les performances de l'entreprise.</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3031808"/>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3. Définition des objectifs et exigences pour les SI</a:t>
            </a:r>
            <a:endParaRPr lang="en-US" sz="4374" dirty="0"/>
          </a:p>
        </p:txBody>
      </p:sp>
      <p:sp>
        <p:nvSpPr>
          <p:cNvPr id="5" name="Text 3"/>
          <p:cNvSpPr/>
          <p:nvPr/>
        </p:nvSpPr>
        <p:spPr>
          <a:xfrm>
            <a:off x="2037993" y="4753808"/>
            <a:ext cx="10554414" cy="1777008"/>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 définition d'objectifs clairs et d'exigences précises des SI est nécessaire pour soutenir les objectifs de l'entreprise. Ces objectifs peuvent être la satisfaction de la clientèle, l'innovation technologique, l'amélioration de l'efficacité opérationnelle, ou encore l'optimisation des processus. Les exigences des SI doivent être alignées avec ces objectifs, en identifiant les fonctionnalités, les capacités et les performances nécessaires pour répondre aux besoins de l'entreprise.</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833199" y="2187535"/>
            <a:ext cx="7477601"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4. Analyse des besoins dans les SII</a:t>
            </a:r>
            <a:endParaRPr lang="en-US" sz="4374" dirty="0"/>
          </a:p>
        </p:txBody>
      </p:sp>
      <p:sp>
        <p:nvSpPr>
          <p:cNvPr id="5" name="Text 3"/>
          <p:cNvSpPr/>
          <p:nvPr/>
        </p:nvSpPr>
        <p:spPr>
          <a:xfrm>
            <a:off x="833199" y="3909536"/>
            <a:ext cx="7477601" cy="2132409"/>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L'analyse des besoins est une étape cruciale pour le développement de systèmes d'informations industriels efficaces et performants. Elle permet de déterminer les fonctionnalités, les capacités et les performances requises pour répondre aux besoins des utilisateurs et de l'entreprise. L'analyse des besoins peut être réalisée à travers des entretiens avec les utilisateurs, des enquêtes, des observations, ou encore des analyses de données.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2383">
            <a:solidFill>
              <a:srgbClr val="FFFFFF">
                <a:alpha val="64000"/>
              </a:srgbClr>
            </a:solidFill>
            <a:prstDash val="solid"/>
          </a:ln>
        </p:spPr>
      </p:sp>
      <p:sp>
        <p:nvSpPr>
          <p:cNvPr id="4" name="Text 2"/>
          <p:cNvSpPr/>
          <p:nvPr/>
        </p:nvSpPr>
        <p:spPr>
          <a:xfrm>
            <a:off x="2608778" y="546259"/>
            <a:ext cx="9412724" cy="1857732"/>
          </a:xfrm>
          <a:prstGeom prst="rect">
            <a:avLst/>
          </a:prstGeom>
          <a:noFill/>
          <a:ln/>
        </p:spPr>
        <p:txBody>
          <a:bodyPr wrap="square" rtlCol="0" anchor="t"/>
          <a:lstStyle/>
          <a:p>
            <a:pPr indent="0" marL="0">
              <a:lnSpc>
                <a:spcPts val="4876"/>
              </a:lnSpc>
              <a:buNone/>
            </a:pPr>
            <a:r>
              <a:rPr lang="en-US" sz="3901" dirty="0">
                <a:solidFill>
                  <a:srgbClr val="1B1B27"/>
                </a:solidFill>
                <a:latin typeface="Raleway" pitchFamily="34" charset="0"/>
                <a:ea typeface="Raleway" pitchFamily="34" charset="-122"/>
                <a:cs typeface="Raleway" pitchFamily="34" charset="-120"/>
              </a:rPr>
              <a:t>4.a. Compréhension des processus et des exigences métier dans le secteur industriel</a:t>
            </a:r>
            <a:endParaRPr lang="en-US" sz="3901" dirty="0"/>
          </a:p>
        </p:txBody>
      </p:sp>
      <p:sp>
        <p:nvSpPr>
          <p:cNvPr id="5" name="Text 3"/>
          <p:cNvSpPr/>
          <p:nvPr/>
        </p:nvSpPr>
        <p:spPr>
          <a:xfrm>
            <a:off x="2608778" y="2800231"/>
            <a:ext cx="9412724" cy="1267778"/>
          </a:xfrm>
          <a:prstGeom prst="rect">
            <a:avLst/>
          </a:prstGeom>
          <a:noFill/>
          <a:ln/>
        </p:spPr>
        <p:txBody>
          <a:bodyPr wrap="square" rtlCol="0" anchor="t"/>
          <a:lstStyle/>
          <a:p>
            <a:pPr indent="0" marL="0">
              <a:lnSpc>
                <a:spcPts val="2497"/>
              </a:lnSpc>
              <a:buNone/>
            </a:pPr>
            <a:r>
              <a:rPr lang="en-US" sz="1560" dirty="0">
                <a:solidFill>
                  <a:srgbClr val="3C3939"/>
                </a:solidFill>
                <a:latin typeface="Roboto" pitchFamily="34" charset="0"/>
                <a:ea typeface="Roboto" pitchFamily="34" charset="-122"/>
                <a:cs typeface="Roboto" pitchFamily="34" charset="-120"/>
              </a:rPr>
              <a:t>Pour développer des systèmes d'information efficaces et performants pour le secteur industriel, il est crucial de comprendre les processus métier et les exigences spécifiques du secteur. Cela permet de créer des systèmes qui répondent aux besoins des utilisateurs et qui améliorent l'efficacité opérationnelle de l'entreprise.</a:t>
            </a:r>
            <a:endParaRPr lang="en-US" sz="1560" dirty="0"/>
          </a:p>
        </p:txBody>
      </p:sp>
      <p:sp>
        <p:nvSpPr>
          <p:cNvPr id="6" name="Text 4"/>
          <p:cNvSpPr/>
          <p:nvPr/>
        </p:nvSpPr>
        <p:spPr>
          <a:xfrm>
            <a:off x="2608778" y="4290893"/>
            <a:ext cx="9412724" cy="1584722"/>
          </a:xfrm>
          <a:prstGeom prst="rect">
            <a:avLst/>
          </a:prstGeom>
          <a:noFill/>
          <a:ln/>
        </p:spPr>
        <p:txBody>
          <a:bodyPr wrap="square" rtlCol="0" anchor="t"/>
          <a:lstStyle/>
          <a:p>
            <a:pPr indent="0" marL="0">
              <a:lnSpc>
                <a:spcPts val="2497"/>
              </a:lnSpc>
              <a:buNone/>
            </a:pPr>
            <a:r>
              <a:rPr lang="en-US" sz="1560" dirty="0">
                <a:solidFill>
                  <a:srgbClr val="3C3939"/>
                </a:solidFill>
                <a:latin typeface="Roboto" pitchFamily="34" charset="0"/>
                <a:ea typeface="Roboto" pitchFamily="34" charset="-122"/>
                <a:cs typeface="Roboto" pitchFamily="34" charset="-120"/>
              </a:rPr>
              <a:t>L'analyse des processus métier est une méthode courante pour comprendre comment les différentes tâches et activités sont effectuées dans l'entreprise. Cela peut aider à identifier les étapes qui peuvent être améliorées ou optimisées grâce à des systèmes d'information. Les exigences métier peuvent être recueillies à travers des entretiens avec les parties prenantes, des enquêtes, des observations et des analyses de données.</a:t>
            </a:r>
            <a:endParaRPr lang="en-US" sz="1560" dirty="0"/>
          </a:p>
        </p:txBody>
      </p:sp>
      <p:sp>
        <p:nvSpPr>
          <p:cNvPr id="7" name="Text 5"/>
          <p:cNvSpPr/>
          <p:nvPr/>
        </p:nvSpPr>
        <p:spPr>
          <a:xfrm>
            <a:off x="2608778" y="6098500"/>
            <a:ext cx="9412724" cy="1584722"/>
          </a:xfrm>
          <a:prstGeom prst="rect">
            <a:avLst/>
          </a:prstGeom>
          <a:noFill/>
          <a:ln/>
        </p:spPr>
        <p:txBody>
          <a:bodyPr wrap="square" rtlCol="0" anchor="t"/>
          <a:lstStyle/>
          <a:p>
            <a:pPr indent="0" marL="0">
              <a:lnSpc>
                <a:spcPts val="2497"/>
              </a:lnSpc>
              <a:buNone/>
            </a:pPr>
            <a:r>
              <a:rPr lang="en-US" sz="1560" dirty="0">
                <a:solidFill>
                  <a:srgbClr val="3C3939"/>
                </a:solidFill>
                <a:latin typeface="Roboto" pitchFamily="34" charset="0"/>
                <a:ea typeface="Roboto" pitchFamily="34" charset="-122"/>
                <a:cs typeface="Roboto" pitchFamily="34" charset="-120"/>
              </a:rPr>
              <a:t>Une fois que les processus métier et les exigences sont clairement compris, il est possible de concevoir des systèmes d'information qui répondent aux besoins de l'entreprise. Les avantages de comprendre les processus métier et les exigences métier sont nombreux, notamment une amélioration de l'efficacité opérationnelle, une réduction des coûts, une meilleure qualité des produits et services, et une augmentation de la satisfaction client.</a:t>
            </a:r>
            <a:endParaRPr lang="en-US" sz="15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3556754"/>
            <a:ext cx="8442960" cy="694373"/>
          </a:xfrm>
          <a:prstGeom prst="rect">
            <a:avLst/>
          </a:prstGeom>
          <a:noFill/>
          <a:ln/>
        </p:spPr>
        <p:txBody>
          <a:bodyPr wrap="non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5. Planification stratégique des SI</a:t>
            </a:r>
            <a:endParaRPr lang="en-US" sz="4374" dirty="0"/>
          </a:p>
        </p:txBody>
      </p:sp>
      <p:sp>
        <p:nvSpPr>
          <p:cNvPr id="5" name="Text 3"/>
          <p:cNvSpPr/>
          <p:nvPr/>
        </p:nvSpPr>
        <p:spPr>
          <a:xfrm>
            <a:off x="2037993" y="4584383"/>
            <a:ext cx="10554414" cy="1421606"/>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La planification stratégique des SI doit intégrer les objectifs et les exigences identifiés pour les SI dans un plan qui tient compte des ressources, des priorités et des contraintes de l'entreprise, ainsi que des évolutions technologiques et des tendances de l'industrie. Cette feuille de route permettra de guider le développement, le déploiement et la gestion efficace des SI pour atteindre les objectifs de l'entreprise.</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3331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2"/>
          <p:cNvSpPr/>
          <p:nvPr/>
        </p:nvSpPr>
        <p:spPr>
          <a:xfrm>
            <a:off x="2037993" y="2026325"/>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Raleway" pitchFamily="34" charset="0"/>
                <a:ea typeface="Raleway" pitchFamily="34" charset="-122"/>
                <a:cs typeface="Raleway" pitchFamily="34" charset="-120"/>
              </a:rPr>
              <a:t>5.a.1. Méthodologies de planification stratégique des SII</a:t>
            </a:r>
            <a:endParaRPr lang="en-US" sz="4374" dirty="0"/>
          </a:p>
        </p:txBody>
      </p:sp>
      <p:sp>
        <p:nvSpPr>
          <p:cNvPr id="5" name="Text 3"/>
          <p:cNvSpPr/>
          <p:nvPr/>
        </p:nvSpPr>
        <p:spPr>
          <a:xfrm>
            <a:off x="2042993" y="3970496"/>
            <a:ext cx="2221944" cy="347186"/>
          </a:xfrm>
          <a:prstGeom prst="rect">
            <a:avLst/>
          </a:prstGeom>
          <a:noFill/>
          <a:ln/>
        </p:spPr>
        <p:txBody>
          <a:bodyPr wrap="none" rtlCol="0" anchor="t"/>
          <a:lstStyle/>
          <a:p>
            <a:pPr algn="ctr" indent="0" marL="0">
              <a:lnSpc>
                <a:spcPts val="2734"/>
              </a:lnSpc>
              <a:buNone/>
            </a:pPr>
            <a:r>
              <a:rPr lang="en-US" sz="2187" b="1" dirty="0">
                <a:solidFill>
                  <a:srgbClr val="1B1B27"/>
                </a:solidFill>
                <a:latin typeface="Raleway" pitchFamily="34" charset="0"/>
                <a:ea typeface="Raleway" pitchFamily="34" charset="-122"/>
                <a:cs typeface="Raleway" pitchFamily="34" charset="-120"/>
              </a:rPr>
              <a:t>Méthode SWOT</a:t>
            </a:r>
            <a:endParaRPr lang="en-US" sz="2187" dirty="0"/>
          </a:p>
        </p:txBody>
      </p:sp>
      <p:sp>
        <p:nvSpPr>
          <p:cNvPr id="6" name="Text 4"/>
          <p:cNvSpPr/>
          <p:nvPr/>
        </p:nvSpPr>
        <p:spPr>
          <a:xfrm>
            <a:off x="4823103" y="3970496"/>
            <a:ext cx="2225040" cy="347186"/>
          </a:xfrm>
          <a:prstGeom prst="rect">
            <a:avLst/>
          </a:prstGeom>
          <a:noFill/>
          <a:ln/>
        </p:spPr>
        <p:txBody>
          <a:bodyPr wrap="none" rtlCol="0" anchor="t"/>
          <a:lstStyle/>
          <a:p>
            <a:pPr algn="ctr" indent="0" marL="0">
              <a:lnSpc>
                <a:spcPts val="2734"/>
              </a:lnSpc>
              <a:buNone/>
            </a:pPr>
            <a:r>
              <a:rPr lang="en-US" sz="2187" b="1" dirty="0">
                <a:solidFill>
                  <a:srgbClr val="1B1B27"/>
                </a:solidFill>
                <a:latin typeface="Raleway" pitchFamily="34" charset="0"/>
                <a:ea typeface="Raleway" pitchFamily="34" charset="-122"/>
                <a:cs typeface="Raleway" pitchFamily="34" charset="-120"/>
              </a:rPr>
              <a:t>Méthode DREAM</a:t>
            </a:r>
            <a:endParaRPr lang="en-US" sz="2187" dirty="0"/>
          </a:p>
        </p:txBody>
      </p:sp>
      <p:sp>
        <p:nvSpPr>
          <p:cNvPr id="7" name="Text 5"/>
          <p:cNvSpPr/>
          <p:nvPr/>
        </p:nvSpPr>
        <p:spPr>
          <a:xfrm>
            <a:off x="7601307" y="3970496"/>
            <a:ext cx="2232065" cy="694373"/>
          </a:xfrm>
          <a:prstGeom prst="rect">
            <a:avLst/>
          </a:prstGeom>
          <a:noFill/>
          <a:ln/>
        </p:spPr>
        <p:txBody>
          <a:bodyPr wrap="square" rtlCol="0" anchor="t"/>
          <a:lstStyle/>
          <a:p>
            <a:pPr algn="ctr" indent="0" marL="0">
              <a:lnSpc>
                <a:spcPts val="2734"/>
              </a:lnSpc>
              <a:buNone/>
            </a:pPr>
            <a:r>
              <a:rPr lang="en-US" sz="2187" b="1" dirty="0">
                <a:solidFill>
                  <a:srgbClr val="1B1B27"/>
                </a:solidFill>
                <a:latin typeface="Raleway" pitchFamily="34" charset="0"/>
                <a:ea typeface="Raleway" pitchFamily="34" charset="-122"/>
                <a:cs typeface="Raleway" pitchFamily="34" charset="-120"/>
              </a:rPr>
              <a:t>Méthode PESTEL</a:t>
            </a:r>
            <a:endParaRPr lang="en-US" sz="2187" dirty="0"/>
          </a:p>
        </p:txBody>
      </p:sp>
      <p:sp>
        <p:nvSpPr>
          <p:cNvPr id="8" name="Text 6"/>
          <p:cNvSpPr/>
          <p:nvPr/>
        </p:nvSpPr>
        <p:spPr>
          <a:xfrm>
            <a:off x="10382964" y="3970496"/>
            <a:ext cx="2232065" cy="694373"/>
          </a:xfrm>
          <a:prstGeom prst="rect">
            <a:avLst/>
          </a:prstGeom>
          <a:noFill/>
          <a:ln/>
        </p:spPr>
        <p:txBody>
          <a:bodyPr wrap="square" rtlCol="0" anchor="t"/>
          <a:lstStyle/>
          <a:p>
            <a:pPr algn="ctr" indent="0" marL="0">
              <a:lnSpc>
                <a:spcPts val="2734"/>
              </a:lnSpc>
              <a:buNone/>
            </a:pPr>
            <a:r>
              <a:rPr lang="en-US" sz="2187" b="1" dirty="0">
                <a:solidFill>
                  <a:srgbClr val="1B1B27"/>
                </a:solidFill>
                <a:latin typeface="Raleway" pitchFamily="34" charset="0"/>
                <a:ea typeface="Raleway" pitchFamily="34" charset="-122"/>
                <a:cs typeface="Raleway" pitchFamily="34" charset="-120"/>
              </a:rPr>
              <a:t>Modèle McKinsey 7S</a:t>
            </a:r>
            <a:endParaRPr lang="en-US" sz="2187" dirty="0"/>
          </a:p>
        </p:txBody>
      </p:sp>
      <p:sp>
        <p:nvSpPr>
          <p:cNvPr id="9" name="Text 7"/>
          <p:cNvSpPr/>
          <p:nvPr/>
        </p:nvSpPr>
        <p:spPr>
          <a:xfrm>
            <a:off x="2037993" y="5136952"/>
            <a:ext cx="10554414" cy="1066205"/>
          </a:xfrm>
          <a:prstGeom prst="rect">
            <a:avLst/>
          </a:prstGeom>
          <a:noFill/>
          <a:ln/>
        </p:spPr>
        <p:txBody>
          <a:bodyPr wrap="square" rtlCol="0" anchor="t"/>
          <a:lstStyle/>
          <a:p>
            <a:pPr indent="0" marL="0">
              <a:lnSpc>
                <a:spcPts val="2799"/>
              </a:lnSpc>
              <a:buNone/>
            </a:pPr>
            <a:r>
              <a:rPr lang="en-US" sz="1750" dirty="0">
                <a:solidFill>
                  <a:srgbClr val="3C3939"/>
                </a:solidFill>
                <a:latin typeface="Roboto" pitchFamily="34" charset="0"/>
                <a:ea typeface="Roboto" pitchFamily="34" charset="-122"/>
                <a:cs typeface="Roboto" pitchFamily="34" charset="-120"/>
              </a:rPr>
              <a:t>Chaque méthodologie a ses avantages et ses inconvénients, et il est important de choisir la méthode qui convient le mieux à l'entreprise. Une fois que la méthode est choisie, il est possible de mettre en place un plan stratégique pour les SI qui répond aux besoins de l'entreprise et qui est aligné sur sa stratégie globale.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0358">
            <a:solidFill>
              <a:srgbClr val="FFFFFF">
                <a:alpha val="64000"/>
              </a:srgbClr>
            </a:solidFill>
            <a:prstDash val="solid"/>
          </a:ln>
        </p:spPr>
      </p:sp>
      <p:sp>
        <p:nvSpPr>
          <p:cNvPr id="4" name="Text 2"/>
          <p:cNvSpPr/>
          <p:nvPr/>
        </p:nvSpPr>
        <p:spPr>
          <a:xfrm>
            <a:off x="3371017" y="1453515"/>
            <a:ext cx="7888367" cy="1037749"/>
          </a:xfrm>
          <a:prstGeom prst="rect">
            <a:avLst/>
          </a:prstGeom>
          <a:noFill/>
          <a:ln/>
        </p:spPr>
        <p:txBody>
          <a:bodyPr wrap="square" rtlCol="0" anchor="t"/>
          <a:lstStyle/>
          <a:p>
            <a:pPr indent="0" marL="0">
              <a:lnSpc>
                <a:spcPts val="4086"/>
              </a:lnSpc>
              <a:buNone/>
            </a:pPr>
            <a:r>
              <a:rPr lang="en-US" sz="3269" dirty="0">
                <a:solidFill>
                  <a:srgbClr val="1B1B27"/>
                </a:solidFill>
                <a:latin typeface="Raleway" pitchFamily="34" charset="0"/>
                <a:ea typeface="Raleway" pitchFamily="34" charset="-122"/>
                <a:cs typeface="Raleway" pitchFamily="34" charset="-120"/>
              </a:rPr>
              <a:t>5.a.2. Méthode SWOT pour la planification stratégique des SII</a:t>
            </a:r>
            <a:endParaRPr lang="en-US" sz="3269" dirty="0"/>
          </a:p>
        </p:txBody>
      </p:sp>
      <p:sp>
        <p:nvSpPr>
          <p:cNvPr id="5" name="Text 3"/>
          <p:cNvSpPr/>
          <p:nvPr/>
        </p:nvSpPr>
        <p:spPr>
          <a:xfrm>
            <a:off x="3371017" y="2740343"/>
            <a:ext cx="7888367" cy="1062990"/>
          </a:xfrm>
          <a:prstGeom prst="rect">
            <a:avLst/>
          </a:prstGeom>
          <a:noFill/>
          <a:ln/>
        </p:spPr>
        <p:txBody>
          <a:bodyPr wrap="square" rtlCol="0" anchor="t"/>
          <a:lstStyle/>
          <a:p>
            <a:pPr indent="0" marL="0">
              <a:lnSpc>
                <a:spcPts val="2092"/>
              </a:lnSpc>
              <a:buNone/>
            </a:pPr>
            <a:r>
              <a:rPr lang="en-US" sz="1308" dirty="0">
                <a:solidFill>
                  <a:srgbClr val="3C3939"/>
                </a:solidFill>
                <a:latin typeface="Roboto" pitchFamily="34" charset="0"/>
                <a:ea typeface="Roboto" pitchFamily="34" charset="-122"/>
                <a:cs typeface="Roboto" pitchFamily="34" charset="-120"/>
              </a:rPr>
              <a:t>La méthode SWOT est une approche systématique pour identifier les forces, les faiblesses, les opportunités et les menaces. Elle aide à comprendre les risques et les avantages liés aux décisions stratégiques en matière de SI. Cette méthode est largement utilisée dans la planification stratégique des SI pour aligner les SI sur les objectifs de l'entreprise.</a:t>
            </a:r>
            <a:endParaRPr lang="en-US" sz="1308" dirty="0"/>
          </a:p>
        </p:txBody>
      </p:sp>
      <p:sp>
        <p:nvSpPr>
          <p:cNvPr id="6" name="Shape 4"/>
          <p:cNvSpPr/>
          <p:nvPr/>
        </p:nvSpPr>
        <p:spPr>
          <a:xfrm>
            <a:off x="3371017" y="4119920"/>
            <a:ext cx="373618" cy="373618"/>
          </a:xfrm>
          <a:prstGeom prst="roundRect">
            <a:avLst>
              <a:gd name="adj" fmla="val 20002"/>
            </a:avLst>
          </a:prstGeom>
          <a:solidFill>
            <a:srgbClr val="E1E1EA"/>
          </a:solidFill>
          <a:ln w="10358">
            <a:solidFill>
              <a:srgbClr val="C3C3D5"/>
            </a:solidFill>
            <a:prstDash val="solid"/>
          </a:ln>
        </p:spPr>
      </p:sp>
      <p:sp>
        <p:nvSpPr>
          <p:cNvPr id="7" name="Text 5"/>
          <p:cNvSpPr/>
          <p:nvPr/>
        </p:nvSpPr>
        <p:spPr>
          <a:xfrm>
            <a:off x="3504486" y="4150995"/>
            <a:ext cx="106680" cy="311348"/>
          </a:xfrm>
          <a:prstGeom prst="rect">
            <a:avLst/>
          </a:prstGeom>
          <a:noFill/>
          <a:ln/>
        </p:spPr>
        <p:txBody>
          <a:bodyPr wrap="none" rtlCol="0" anchor="t"/>
          <a:lstStyle/>
          <a:p>
            <a:pPr algn="ctr" indent="0" marL="0">
              <a:lnSpc>
                <a:spcPts val="2452"/>
              </a:lnSpc>
              <a:buNone/>
            </a:pPr>
            <a:r>
              <a:rPr lang="en-US" sz="1961" dirty="0">
                <a:solidFill>
                  <a:srgbClr val="3C3939"/>
                </a:solidFill>
                <a:latin typeface="Raleway" pitchFamily="34" charset="0"/>
                <a:ea typeface="Raleway" pitchFamily="34" charset="-122"/>
                <a:cs typeface="Raleway" pitchFamily="34" charset="-120"/>
              </a:rPr>
              <a:t>1</a:t>
            </a:r>
            <a:endParaRPr lang="en-US" sz="1961" dirty="0"/>
          </a:p>
        </p:txBody>
      </p:sp>
      <p:sp>
        <p:nvSpPr>
          <p:cNvPr id="8" name="Text 6"/>
          <p:cNvSpPr/>
          <p:nvPr/>
        </p:nvSpPr>
        <p:spPr>
          <a:xfrm>
            <a:off x="3910608" y="4176951"/>
            <a:ext cx="1660684" cy="259556"/>
          </a:xfrm>
          <a:prstGeom prst="rect">
            <a:avLst/>
          </a:prstGeom>
          <a:noFill/>
          <a:ln/>
        </p:spPr>
        <p:txBody>
          <a:bodyPr wrap="none" rtlCol="0" anchor="t"/>
          <a:lstStyle/>
          <a:p>
            <a:pPr indent="0" marL="0">
              <a:lnSpc>
                <a:spcPts val="2043"/>
              </a:lnSpc>
              <a:buNone/>
            </a:pPr>
            <a:r>
              <a:rPr lang="en-US" sz="1635" dirty="0">
                <a:solidFill>
                  <a:srgbClr val="3C3939"/>
                </a:solidFill>
                <a:latin typeface="Raleway" pitchFamily="34" charset="0"/>
                <a:ea typeface="Raleway" pitchFamily="34" charset="-122"/>
                <a:cs typeface="Raleway" pitchFamily="34" charset="-120"/>
              </a:rPr>
              <a:t>Forces</a:t>
            </a:r>
            <a:endParaRPr lang="en-US" sz="1635" dirty="0"/>
          </a:p>
        </p:txBody>
      </p:sp>
      <p:sp>
        <p:nvSpPr>
          <p:cNvPr id="9" name="Text 7"/>
          <p:cNvSpPr/>
          <p:nvPr/>
        </p:nvSpPr>
        <p:spPr>
          <a:xfrm>
            <a:off x="3910608" y="4602480"/>
            <a:ext cx="3321606" cy="1062990"/>
          </a:xfrm>
          <a:prstGeom prst="rect">
            <a:avLst/>
          </a:prstGeom>
          <a:noFill/>
          <a:ln/>
        </p:spPr>
        <p:txBody>
          <a:bodyPr wrap="square" rtlCol="0" anchor="t"/>
          <a:lstStyle/>
          <a:p>
            <a:pPr indent="0" marL="0">
              <a:lnSpc>
                <a:spcPts val="2092"/>
              </a:lnSpc>
              <a:buNone/>
            </a:pPr>
            <a:r>
              <a:rPr lang="en-US" sz="1308" dirty="0">
                <a:solidFill>
                  <a:srgbClr val="3C3939"/>
                </a:solidFill>
                <a:latin typeface="Roboto" pitchFamily="34" charset="0"/>
                <a:ea typeface="Roboto" pitchFamily="34" charset="-122"/>
                <a:cs typeface="Roboto" pitchFamily="34" charset="-120"/>
              </a:rPr>
              <a:t>Points forts de l'entreprise, tels que les compétences internes, les avantages concurrentiels, les ressources et les processus.</a:t>
            </a:r>
            <a:endParaRPr lang="en-US" sz="1308" dirty="0"/>
          </a:p>
        </p:txBody>
      </p:sp>
      <p:sp>
        <p:nvSpPr>
          <p:cNvPr id="10" name="Shape 8"/>
          <p:cNvSpPr/>
          <p:nvPr/>
        </p:nvSpPr>
        <p:spPr>
          <a:xfrm>
            <a:off x="7398187" y="4119920"/>
            <a:ext cx="373618" cy="373618"/>
          </a:xfrm>
          <a:prstGeom prst="roundRect">
            <a:avLst>
              <a:gd name="adj" fmla="val 20002"/>
            </a:avLst>
          </a:prstGeom>
          <a:solidFill>
            <a:srgbClr val="E1E1EA"/>
          </a:solidFill>
          <a:ln w="10358">
            <a:solidFill>
              <a:srgbClr val="C3C3D5"/>
            </a:solidFill>
            <a:prstDash val="solid"/>
          </a:ln>
        </p:spPr>
      </p:sp>
      <p:sp>
        <p:nvSpPr>
          <p:cNvPr id="11" name="Text 9"/>
          <p:cNvSpPr/>
          <p:nvPr/>
        </p:nvSpPr>
        <p:spPr>
          <a:xfrm>
            <a:off x="7520226" y="4150995"/>
            <a:ext cx="129540" cy="311348"/>
          </a:xfrm>
          <a:prstGeom prst="rect">
            <a:avLst/>
          </a:prstGeom>
          <a:noFill/>
          <a:ln/>
        </p:spPr>
        <p:txBody>
          <a:bodyPr wrap="none" rtlCol="0" anchor="t"/>
          <a:lstStyle/>
          <a:p>
            <a:pPr algn="ctr" indent="0" marL="0">
              <a:lnSpc>
                <a:spcPts val="2452"/>
              </a:lnSpc>
              <a:buNone/>
            </a:pPr>
            <a:r>
              <a:rPr lang="en-US" sz="1961" dirty="0">
                <a:solidFill>
                  <a:srgbClr val="3C3939"/>
                </a:solidFill>
                <a:latin typeface="Raleway" pitchFamily="34" charset="0"/>
                <a:ea typeface="Raleway" pitchFamily="34" charset="-122"/>
                <a:cs typeface="Raleway" pitchFamily="34" charset="-120"/>
              </a:rPr>
              <a:t>2</a:t>
            </a:r>
            <a:endParaRPr lang="en-US" sz="1961" dirty="0"/>
          </a:p>
        </p:txBody>
      </p:sp>
      <p:sp>
        <p:nvSpPr>
          <p:cNvPr id="12" name="Text 10"/>
          <p:cNvSpPr/>
          <p:nvPr/>
        </p:nvSpPr>
        <p:spPr>
          <a:xfrm>
            <a:off x="7937778" y="4176951"/>
            <a:ext cx="1660684" cy="259556"/>
          </a:xfrm>
          <a:prstGeom prst="rect">
            <a:avLst/>
          </a:prstGeom>
          <a:noFill/>
          <a:ln/>
        </p:spPr>
        <p:txBody>
          <a:bodyPr wrap="none" rtlCol="0" anchor="t"/>
          <a:lstStyle/>
          <a:p>
            <a:pPr indent="0" marL="0">
              <a:lnSpc>
                <a:spcPts val="2043"/>
              </a:lnSpc>
              <a:buNone/>
            </a:pPr>
            <a:r>
              <a:rPr lang="en-US" sz="1635" dirty="0">
                <a:solidFill>
                  <a:srgbClr val="3C3939"/>
                </a:solidFill>
                <a:latin typeface="Raleway" pitchFamily="34" charset="0"/>
                <a:ea typeface="Raleway" pitchFamily="34" charset="-122"/>
                <a:cs typeface="Raleway" pitchFamily="34" charset="-120"/>
              </a:rPr>
              <a:t>Faiblesses</a:t>
            </a:r>
            <a:endParaRPr lang="en-US" sz="1635" dirty="0"/>
          </a:p>
        </p:txBody>
      </p:sp>
      <p:sp>
        <p:nvSpPr>
          <p:cNvPr id="13" name="Text 11"/>
          <p:cNvSpPr/>
          <p:nvPr/>
        </p:nvSpPr>
        <p:spPr>
          <a:xfrm>
            <a:off x="7937778" y="4602480"/>
            <a:ext cx="3321606" cy="1062990"/>
          </a:xfrm>
          <a:prstGeom prst="rect">
            <a:avLst/>
          </a:prstGeom>
          <a:noFill/>
          <a:ln/>
        </p:spPr>
        <p:txBody>
          <a:bodyPr wrap="square" rtlCol="0" anchor="t"/>
          <a:lstStyle/>
          <a:p>
            <a:pPr indent="0" marL="0">
              <a:lnSpc>
                <a:spcPts val="2092"/>
              </a:lnSpc>
              <a:buNone/>
            </a:pPr>
            <a:r>
              <a:rPr lang="en-US" sz="1308" dirty="0">
                <a:solidFill>
                  <a:srgbClr val="3C3939"/>
                </a:solidFill>
                <a:latin typeface="Roboto" pitchFamily="34" charset="0"/>
                <a:ea typeface="Roboto" pitchFamily="34" charset="-122"/>
                <a:cs typeface="Roboto" pitchFamily="34" charset="-120"/>
              </a:rPr>
              <a:t>Points faibles de l'entreprise, tels que les lacunes en compétences, les inefficacités opérationnelles, les problèmes de qualité et les contraintes de ressources.</a:t>
            </a:r>
            <a:endParaRPr lang="en-US" sz="1308" dirty="0"/>
          </a:p>
        </p:txBody>
      </p:sp>
      <p:sp>
        <p:nvSpPr>
          <p:cNvPr id="14" name="Shape 12"/>
          <p:cNvSpPr/>
          <p:nvPr/>
        </p:nvSpPr>
        <p:spPr>
          <a:xfrm>
            <a:off x="3371017" y="5961221"/>
            <a:ext cx="373618" cy="373618"/>
          </a:xfrm>
          <a:prstGeom prst="roundRect">
            <a:avLst>
              <a:gd name="adj" fmla="val 20002"/>
            </a:avLst>
          </a:prstGeom>
          <a:solidFill>
            <a:srgbClr val="E1E1EA"/>
          </a:solidFill>
          <a:ln w="10358">
            <a:solidFill>
              <a:srgbClr val="C3C3D5"/>
            </a:solidFill>
            <a:prstDash val="solid"/>
          </a:ln>
        </p:spPr>
      </p:sp>
      <p:sp>
        <p:nvSpPr>
          <p:cNvPr id="15" name="Text 13"/>
          <p:cNvSpPr/>
          <p:nvPr/>
        </p:nvSpPr>
        <p:spPr>
          <a:xfrm>
            <a:off x="3489246" y="5992297"/>
            <a:ext cx="137160" cy="311348"/>
          </a:xfrm>
          <a:prstGeom prst="rect">
            <a:avLst/>
          </a:prstGeom>
          <a:noFill/>
          <a:ln/>
        </p:spPr>
        <p:txBody>
          <a:bodyPr wrap="none" rtlCol="0" anchor="t"/>
          <a:lstStyle/>
          <a:p>
            <a:pPr algn="ctr" indent="0" marL="0">
              <a:lnSpc>
                <a:spcPts val="2452"/>
              </a:lnSpc>
              <a:buNone/>
            </a:pPr>
            <a:r>
              <a:rPr lang="en-US" sz="1961" dirty="0">
                <a:solidFill>
                  <a:srgbClr val="3C3939"/>
                </a:solidFill>
                <a:latin typeface="Raleway" pitchFamily="34" charset="0"/>
                <a:ea typeface="Raleway" pitchFamily="34" charset="-122"/>
                <a:cs typeface="Raleway" pitchFamily="34" charset="-120"/>
              </a:rPr>
              <a:t>3</a:t>
            </a:r>
            <a:endParaRPr lang="en-US" sz="1961" dirty="0"/>
          </a:p>
        </p:txBody>
      </p:sp>
      <p:sp>
        <p:nvSpPr>
          <p:cNvPr id="16" name="Text 14"/>
          <p:cNvSpPr/>
          <p:nvPr/>
        </p:nvSpPr>
        <p:spPr>
          <a:xfrm>
            <a:off x="3910608" y="6018252"/>
            <a:ext cx="1660684" cy="259556"/>
          </a:xfrm>
          <a:prstGeom prst="rect">
            <a:avLst/>
          </a:prstGeom>
          <a:noFill/>
          <a:ln/>
        </p:spPr>
        <p:txBody>
          <a:bodyPr wrap="none" rtlCol="0" anchor="t"/>
          <a:lstStyle/>
          <a:p>
            <a:pPr indent="0" marL="0">
              <a:lnSpc>
                <a:spcPts val="2043"/>
              </a:lnSpc>
              <a:buNone/>
            </a:pPr>
            <a:r>
              <a:rPr lang="en-US" sz="1635" dirty="0">
                <a:solidFill>
                  <a:srgbClr val="3C3939"/>
                </a:solidFill>
                <a:latin typeface="Raleway" pitchFamily="34" charset="0"/>
                <a:ea typeface="Raleway" pitchFamily="34" charset="-122"/>
                <a:cs typeface="Raleway" pitchFamily="34" charset="-120"/>
              </a:rPr>
              <a:t>Opportunités</a:t>
            </a:r>
            <a:endParaRPr lang="en-US" sz="1635" dirty="0"/>
          </a:p>
        </p:txBody>
      </p:sp>
      <p:sp>
        <p:nvSpPr>
          <p:cNvPr id="17" name="Text 15"/>
          <p:cNvSpPr/>
          <p:nvPr/>
        </p:nvSpPr>
        <p:spPr>
          <a:xfrm>
            <a:off x="3910608" y="6443782"/>
            <a:ext cx="3321606" cy="1328737"/>
          </a:xfrm>
          <a:prstGeom prst="rect">
            <a:avLst/>
          </a:prstGeom>
          <a:noFill/>
          <a:ln/>
        </p:spPr>
        <p:txBody>
          <a:bodyPr wrap="square" rtlCol="0" anchor="t"/>
          <a:lstStyle/>
          <a:p>
            <a:pPr indent="0" marL="0">
              <a:lnSpc>
                <a:spcPts val="2092"/>
              </a:lnSpc>
              <a:buNone/>
            </a:pPr>
            <a:r>
              <a:rPr lang="en-US" sz="1308" dirty="0">
                <a:solidFill>
                  <a:srgbClr val="3C3939"/>
                </a:solidFill>
                <a:latin typeface="Roboto" pitchFamily="34" charset="0"/>
                <a:ea typeface="Roboto" pitchFamily="34" charset="-122"/>
                <a:cs typeface="Roboto" pitchFamily="34" charset="-120"/>
              </a:rPr>
              <a:t>Facteurs externes positifs, tels que les tendances du marché, les nouvelles technologies, les changements réglementaires et les opportunités de croissance.</a:t>
            </a:r>
            <a:endParaRPr lang="en-US" sz="1308" dirty="0"/>
          </a:p>
        </p:txBody>
      </p:sp>
      <p:sp>
        <p:nvSpPr>
          <p:cNvPr id="18" name="Shape 16"/>
          <p:cNvSpPr/>
          <p:nvPr/>
        </p:nvSpPr>
        <p:spPr>
          <a:xfrm>
            <a:off x="7398187" y="5961221"/>
            <a:ext cx="373618" cy="373618"/>
          </a:xfrm>
          <a:prstGeom prst="roundRect">
            <a:avLst>
              <a:gd name="adj" fmla="val 20002"/>
            </a:avLst>
          </a:prstGeom>
          <a:solidFill>
            <a:srgbClr val="E1E1EA"/>
          </a:solidFill>
          <a:ln w="10358">
            <a:solidFill>
              <a:srgbClr val="C3C3D5"/>
            </a:solidFill>
            <a:prstDash val="solid"/>
          </a:ln>
        </p:spPr>
      </p:sp>
      <p:sp>
        <p:nvSpPr>
          <p:cNvPr id="19" name="Text 17"/>
          <p:cNvSpPr/>
          <p:nvPr/>
        </p:nvSpPr>
        <p:spPr>
          <a:xfrm>
            <a:off x="7516416" y="5992297"/>
            <a:ext cx="137160" cy="311348"/>
          </a:xfrm>
          <a:prstGeom prst="rect">
            <a:avLst/>
          </a:prstGeom>
          <a:noFill/>
          <a:ln/>
        </p:spPr>
        <p:txBody>
          <a:bodyPr wrap="none" rtlCol="0" anchor="t"/>
          <a:lstStyle/>
          <a:p>
            <a:pPr algn="ctr" indent="0" marL="0">
              <a:lnSpc>
                <a:spcPts val="2452"/>
              </a:lnSpc>
              <a:buNone/>
            </a:pPr>
            <a:r>
              <a:rPr lang="en-US" sz="1961" dirty="0">
                <a:solidFill>
                  <a:srgbClr val="3C3939"/>
                </a:solidFill>
                <a:latin typeface="Raleway" pitchFamily="34" charset="0"/>
                <a:ea typeface="Raleway" pitchFamily="34" charset="-122"/>
                <a:cs typeface="Raleway" pitchFamily="34" charset="-120"/>
              </a:rPr>
              <a:t>4</a:t>
            </a:r>
            <a:endParaRPr lang="en-US" sz="1961" dirty="0"/>
          </a:p>
        </p:txBody>
      </p:sp>
      <p:sp>
        <p:nvSpPr>
          <p:cNvPr id="20" name="Text 18"/>
          <p:cNvSpPr/>
          <p:nvPr/>
        </p:nvSpPr>
        <p:spPr>
          <a:xfrm>
            <a:off x="7937778" y="6018252"/>
            <a:ext cx="1660684" cy="259556"/>
          </a:xfrm>
          <a:prstGeom prst="rect">
            <a:avLst/>
          </a:prstGeom>
          <a:noFill/>
          <a:ln/>
        </p:spPr>
        <p:txBody>
          <a:bodyPr wrap="none" rtlCol="0" anchor="t"/>
          <a:lstStyle/>
          <a:p>
            <a:pPr indent="0" marL="0">
              <a:lnSpc>
                <a:spcPts val="2043"/>
              </a:lnSpc>
              <a:buNone/>
            </a:pPr>
            <a:r>
              <a:rPr lang="en-US" sz="1635" dirty="0">
                <a:solidFill>
                  <a:srgbClr val="3C3939"/>
                </a:solidFill>
                <a:latin typeface="Raleway" pitchFamily="34" charset="0"/>
                <a:ea typeface="Raleway" pitchFamily="34" charset="-122"/>
                <a:cs typeface="Raleway" pitchFamily="34" charset="-120"/>
              </a:rPr>
              <a:t>Menaces</a:t>
            </a:r>
            <a:endParaRPr lang="en-US" sz="1635" dirty="0"/>
          </a:p>
        </p:txBody>
      </p:sp>
      <p:sp>
        <p:nvSpPr>
          <p:cNvPr id="21" name="Text 19"/>
          <p:cNvSpPr/>
          <p:nvPr/>
        </p:nvSpPr>
        <p:spPr>
          <a:xfrm>
            <a:off x="7937778" y="6443782"/>
            <a:ext cx="3321606" cy="1062990"/>
          </a:xfrm>
          <a:prstGeom prst="rect">
            <a:avLst/>
          </a:prstGeom>
          <a:noFill/>
          <a:ln/>
        </p:spPr>
        <p:txBody>
          <a:bodyPr wrap="square" rtlCol="0" anchor="t"/>
          <a:lstStyle/>
          <a:p>
            <a:pPr indent="0" marL="0">
              <a:lnSpc>
                <a:spcPts val="2092"/>
              </a:lnSpc>
              <a:buNone/>
            </a:pPr>
            <a:r>
              <a:rPr lang="en-US" sz="1308" dirty="0">
                <a:solidFill>
                  <a:srgbClr val="3C3939"/>
                </a:solidFill>
                <a:latin typeface="Roboto" pitchFamily="34" charset="0"/>
                <a:ea typeface="Roboto" pitchFamily="34" charset="-122"/>
                <a:cs typeface="Roboto" pitchFamily="34" charset="-120"/>
              </a:rPr>
              <a:t>Facteurs externes négatifs, tels que les concurrents, les risques de marché, les obstacles réglementaires et les changements environnementaux.</a:t>
            </a:r>
            <a:endParaRPr lang="en-US" sz="1308" dirty="0"/>
          </a:p>
        </p:txBody>
      </p:sp>
      <p:pic>
        <p:nvPicPr>
          <p:cNvPr id="22" name="Image 0" descr="preencoded.png">    </p:cNvPr>
          <p:cNvPicPr>
            <a:picLocks noChangeAspect="1"/>
          </p:cNvPicPr>
          <p:nvPr/>
        </p:nvPicPr>
        <p:blipFill>
          <a:blip r:embed="rId1"/>
          <a:stretch>
            <a:fillRect/>
          </a:stretch>
        </p:blipFill>
        <p:spPr>
          <a:xfrm>
            <a:off x="0" y="0"/>
            <a:ext cx="14630400" cy="9964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2023-09-26T07:23:02Z</dcterms:created>
  <dcterms:modified xsi:type="dcterms:W3CDTF">2023-09-26T07:23:02Z</dcterms:modified>
</cp:coreProperties>
</file>